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206" r:id="rId2"/>
  </p:sldMasterIdLst>
  <p:notesMasterIdLst>
    <p:notesMasterId r:id="rId54"/>
  </p:notesMasterIdLst>
  <p:handoutMasterIdLst>
    <p:handoutMasterId r:id="rId55"/>
  </p:handoutMasterIdLst>
  <p:sldIdLst>
    <p:sldId id="257" r:id="rId3"/>
    <p:sldId id="372" r:id="rId4"/>
    <p:sldId id="457" r:id="rId5"/>
    <p:sldId id="456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58" r:id="rId32"/>
    <p:sldId id="459" r:id="rId33"/>
    <p:sldId id="460" r:id="rId34"/>
    <p:sldId id="461" r:id="rId35"/>
    <p:sldId id="462" r:id="rId36"/>
    <p:sldId id="463" r:id="rId37"/>
    <p:sldId id="465" r:id="rId38"/>
    <p:sldId id="466" r:id="rId39"/>
    <p:sldId id="443" r:id="rId40"/>
    <p:sldId id="444" r:id="rId41"/>
    <p:sldId id="445" r:id="rId42"/>
    <p:sldId id="446" r:id="rId43"/>
    <p:sldId id="447" r:id="rId44"/>
    <p:sldId id="448" r:id="rId45"/>
    <p:sldId id="449" r:id="rId46"/>
    <p:sldId id="450" r:id="rId47"/>
    <p:sldId id="451" r:id="rId48"/>
    <p:sldId id="452" r:id="rId49"/>
    <p:sldId id="453" r:id="rId50"/>
    <p:sldId id="454" r:id="rId51"/>
    <p:sldId id="455" r:id="rId52"/>
    <p:sldId id="264" r:id="rId5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微软雅黑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微软雅黑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微软雅黑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微软雅黑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anklin Gothic Medium" pitchFamily="34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66FF"/>
    <a:srgbClr val="0000CC"/>
    <a:srgbClr val="000099"/>
    <a:srgbClr val="008000"/>
    <a:srgbClr val="FF9933"/>
    <a:srgbClr val="FF6600"/>
    <a:srgbClr val="BFBFBF"/>
    <a:srgbClr val="00CC00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3916" autoAdjust="0"/>
  </p:normalViewPr>
  <p:slideViewPr>
    <p:cSldViewPr>
      <p:cViewPr varScale="1">
        <p:scale>
          <a:sx n="108" d="100"/>
          <a:sy n="108" d="100"/>
        </p:scale>
        <p:origin x="181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6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60"/>
    </p:cViewPr>
  </p:sorterViewPr>
  <p:notesViewPr>
    <p:cSldViewPr>
      <p:cViewPr varScale="1">
        <p:scale>
          <a:sx n="67" d="100"/>
          <a:sy n="67" d="100"/>
        </p:scale>
        <p:origin x="-288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10FD7FEE-875F-11D6-83D2-525400E80BD5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png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10" Type="http://schemas.openxmlformats.org/officeDocument/2006/relationships/image" Target="../media/image49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11" Type="http://schemas.openxmlformats.org/officeDocument/2006/relationships/image" Target="../media/image64.wmf"/><Relationship Id="rId5" Type="http://schemas.openxmlformats.org/officeDocument/2006/relationships/image" Target="../media/image58.wmf"/><Relationship Id="rId10" Type="http://schemas.openxmlformats.org/officeDocument/2006/relationships/image" Target="../media/image63.wmf"/><Relationship Id="rId4" Type="http://schemas.openxmlformats.org/officeDocument/2006/relationships/image" Target="../media/image57.wmf"/><Relationship Id="rId9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F1E56BD-BFE8-4F88-AD1A-BDCA82D3554E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charset="-122"/>
              </a:defRPr>
            </a:lvl1pPr>
          </a:lstStyle>
          <a:p>
            <a:pPr>
              <a:defRPr/>
            </a:pPr>
            <a:fld id="{4529E146-70BB-460D-BD2D-DE9BC0509B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BF64809-DF6E-48CA-A8AD-4943DDD4883B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charset="-122"/>
              </a:defRPr>
            </a:lvl1pPr>
          </a:lstStyle>
          <a:p>
            <a:pPr>
              <a:defRPr/>
            </a:pPr>
            <a:fld id="{98BD8774-C86D-4B79-B95C-ABCDA8FF90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BD8774-C86D-4B79-B95C-ABCDA8FF909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1787218"/>
            <a:ext cx="6400800" cy="385158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84165-A992-4C25-ADBB-240F2E00FD0A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D7F82-36AD-4AC8-BCF9-10F6CCF8A5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9E1C4-F614-44AC-A4DC-FFF6E11E6BAD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CB781-29C2-44F2-A0EA-7BEC2AFED7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29B6E-93F6-4830-B1F7-A6A4061E1A8C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6947A-BA13-4E07-9A25-D6B0217FF5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1BA27-B2A0-46AD-80E7-3ACF6EA6BB24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0CA43-F6AC-4CEB-B3F3-D79930C7A4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2CD53-0613-40E9-8156-8F994D81C0D9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278D1-79F7-4C12-9BB5-4F8416618A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ED3249-2124-4E26-A889-1FCFFCB4759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300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4F428-1225-4D28-A537-85E8C8700D7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082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6E5AA2-CC71-4762-AB8B-027A36ADE78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685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42F0DD-7CAF-4A6D-A112-687E7897BC9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768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5A8595-AB32-4580-A236-B6293529836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620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4CA0BC-73FF-427A-A58D-11B86A55317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51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 bwMode="auto">
          <a:xfrm>
            <a:off x="-8587" y="6194107"/>
            <a:ext cx="9144001" cy="647251"/>
          </a:xfrm>
          <a:prstGeom prst="rect">
            <a:avLst/>
          </a:prstGeom>
          <a:gradFill>
            <a:gsLst>
              <a:gs pos="80000">
                <a:srgbClr val="026DCE">
                  <a:alpha val="70000"/>
                </a:srgbClr>
              </a:gs>
              <a:gs pos="26000">
                <a:schemeClr val="tx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 bwMode="auto">
          <a:xfrm>
            <a:off x="-1" y="-30478"/>
            <a:ext cx="9144001" cy="780781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75000"/>
                  <a:lumOff val="25000"/>
                </a:schemeClr>
              </a:gs>
              <a:gs pos="86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灯片编号占位符 3"/>
          <p:cNvSpPr txBox="1">
            <a:spLocks/>
          </p:cNvSpPr>
          <p:nvPr userDrawn="1"/>
        </p:nvSpPr>
        <p:spPr>
          <a:xfrm>
            <a:off x="38270" y="6396553"/>
            <a:ext cx="1439862" cy="28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de-DE" altLang="en-US" sz="1200" b="1" i="1" dirty="0">
                <a:solidFill>
                  <a:schemeClr val="bg1"/>
                </a:solidFill>
                <a:latin typeface="微软雅黑" pitchFamily="34" charset="-122"/>
              </a:rPr>
              <a:t> </a:t>
            </a:r>
            <a:fld id="{D732C70F-6D0A-4017-B14A-7833A2AB43AF}" type="slidenum">
              <a:rPr lang="zh-CN" altLang="en-US" sz="1200" b="1" i="1">
                <a:solidFill>
                  <a:schemeClr val="bg1"/>
                </a:solidFill>
                <a:latin typeface="微软雅黑" pitchFamily="34" charset="-122"/>
              </a:rPr>
              <a:pPr eaLnBrk="1" hangingPunct="1">
                <a:defRPr/>
              </a:pPr>
              <a:t>‹#›</a:t>
            </a:fld>
            <a:endParaRPr lang="en-US" altLang="zh-CN" sz="1200" b="1" i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9" name="灯片编号占位符 3"/>
          <p:cNvSpPr txBox="1">
            <a:spLocks/>
          </p:cNvSpPr>
          <p:nvPr userDrawn="1"/>
        </p:nvSpPr>
        <p:spPr>
          <a:xfrm>
            <a:off x="3347864" y="6343651"/>
            <a:ext cx="4527550" cy="36957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200" i="0" kern="120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bg1"/>
                </a:solidFill>
              </a:rPr>
              <a:t>国家自然科学基金申请经验交流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" name="图片 10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1464" y="6193156"/>
            <a:ext cx="125253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3529" y="-27384"/>
            <a:ext cx="5832475" cy="777240"/>
          </a:xfrm>
        </p:spPr>
        <p:txBody>
          <a:bodyPr/>
          <a:lstStyle>
            <a:lvl1pPr algn="l">
              <a:defRPr sz="22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611560" y="1758018"/>
            <a:ext cx="7920880" cy="3851582"/>
          </a:xfrm>
        </p:spPr>
        <p:txBody>
          <a:bodyPr>
            <a:normAutofit/>
          </a:bodyPr>
          <a:lstStyle>
            <a:lvl1pPr marL="457200" indent="-457200" algn="l"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EC44BD-A889-4433-92DF-E3629CD5C2E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589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A3705-D172-453D-8273-D4E63CD093C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726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AF78F6-C19F-4EA0-965D-EC380027482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842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0E1C62-5249-4DF1-8EBC-264D43E42A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533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9F75C4-734F-41E7-B907-6A1FE433D5D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871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D10984-1892-4702-8499-29FACBDF3EA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2225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 bwMode="auto">
          <a:xfrm>
            <a:off x="1" y="6400425"/>
            <a:ext cx="9144001" cy="457574"/>
          </a:xfrm>
          <a:prstGeom prst="rect">
            <a:avLst/>
          </a:prstGeom>
          <a:gradFill>
            <a:gsLst>
              <a:gs pos="80000">
                <a:srgbClr val="026DCE">
                  <a:alpha val="70000"/>
                </a:srgbClr>
              </a:gs>
              <a:gs pos="26000">
                <a:schemeClr val="tx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-1" y="-27384"/>
            <a:ext cx="9144001" cy="694372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75000"/>
                  <a:lumOff val="25000"/>
                </a:schemeClr>
              </a:gs>
              <a:gs pos="86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灯片编号占位符 3"/>
          <p:cNvSpPr txBox="1">
            <a:spLocks/>
          </p:cNvSpPr>
          <p:nvPr userDrawn="1"/>
        </p:nvSpPr>
        <p:spPr>
          <a:xfrm>
            <a:off x="179388" y="6486526"/>
            <a:ext cx="1439862" cy="28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de-DE" altLang="en-US" sz="1200" b="1">
                <a:solidFill>
                  <a:schemeClr val="bg1"/>
                </a:solidFill>
                <a:latin typeface="微软雅黑" pitchFamily="34" charset="-122"/>
              </a:rPr>
              <a:t> </a:t>
            </a:r>
            <a:fld id="{4B76F48F-D62A-45C5-8A13-075D51B91A29}" type="slidenum">
              <a:rPr lang="zh-CN" altLang="en-US" sz="1200" b="1">
                <a:solidFill>
                  <a:schemeClr val="bg1"/>
                </a:solidFill>
                <a:latin typeface="微软雅黑" pitchFamily="34" charset="-122"/>
              </a:rPr>
              <a:pPr eaLnBrk="1" hangingPunct="1">
                <a:defRPr/>
              </a:pPr>
              <a:t>‹#›</a:t>
            </a:fld>
            <a:endParaRPr lang="en-US" altLang="zh-CN" sz="1200" b="1">
              <a:solidFill>
                <a:schemeClr val="bg1"/>
              </a:solidFill>
              <a:latin typeface="微软雅黑" pitchFamily="34" charset="-122"/>
            </a:endParaRPr>
          </a:p>
        </p:txBody>
      </p:sp>
      <p:pic>
        <p:nvPicPr>
          <p:cNvPr id="6" name="图片 10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1464" y="-26670"/>
            <a:ext cx="1252537" cy="69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3529" y="-30479"/>
            <a:ext cx="5832475" cy="777240"/>
          </a:xfrm>
        </p:spPr>
        <p:txBody>
          <a:bodyPr/>
          <a:lstStyle>
            <a:lvl1pPr algn="l">
              <a:defRPr sz="22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46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 bwMode="auto">
          <a:xfrm>
            <a:off x="1" y="6400425"/>
            <a:ext cx="9144001" cy="457574"/>
          </a:xfrm>
          <a:prstGeom prst="rect">
            <a:avLst/>
          </a:prstGeom>
          <a:gradFill>
            <a:gsLst>
              <a:gs pos="80000">
                <a:srgbClr val="026DCE">
                  <a:alpha val="70000"/>
                </a:srgbClr>
              </a:gs>
              <a:gs pos="26000">
                <a:schemeClr val="tx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-1" y="-27384"/>
            <a:ext cx="9144001" cy="694372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75000"/>
                  <a:lumOff val="25000"/>
                </a:schemeClr>
              </a:gs>
              <a:gs pos="86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灯片编号占位符 3"/>
          <p:cNvSpPr txBox="1">
            <a:spLocks/>
          </p:cNvSpPr>
          <p:nvPr userDrawn="1"/>
        </p:nvSpPr>
        <p:spPr>
          <a:xfrm>
            <a:off x="179388" y="6486526"/>
            <a:ext cx="1439862" cy="28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de-DE" altLang="en-US" sz="1200" b="1">
                <a:solidFill>
                  <a:schemeClr val="bg1"/>
                </a:solidFill>
                <a:latin typeface="微软雅黑" pitchFamily="34" charset="-122"/>
              </a:rPr>
              <a:t> </a:t>
            </a:r>
            <a:fld id="{4B76F48F-D62A-45C5-8A13-075D51B91A29}" type="slidenum">
              <a:rPr lang="zh-CN" altLang="en-US" sz="1200" b="1">
                <a:solidFill>
                  <a:schemeClr val="bg1"/>
                </a:solidFill>
                <a:latin typeface="微软雅黑" pitchFamily="34" charset="-122"/>
              </a:rPr>
              <a:pPr eaLnBrk="1" hangingPunct="1">
                <a:defRPr/>
              </a:pPr>
              <a:t>‹#›</a:t>
            </a:fld>
            <a:endParaRPr lang="en-US" altLang="zh-CN" sz="1200" b="1">
              <a:solidFill>
                <a:schemeClr val="bg1"/>
              </a:solidFill>
              <a:latin typeface="微软雅黑" pitchFamily="34" charset="-122"/>
            </a:endParaRPr>
          </a:p>
        </p:txBody>
      </p:sp>
      <p:pic>
        <p:nvPicPr>
          <p:cNvPr id="6" name="图片 10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1464" y="-26670"/>
            <a:ext cx="1252537" cy="69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3529" y="-30479"/>
            <a:ext cx="5832475" cy="777240"/>
          </a:xfrm>
        </p:spPr>
        <p:txBody>
          <a:bodyPr/>
          <a:lstStyle>
            <a:lvl1pPr algn="l">
              <a:defRPr sz="22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1" y="6400425"/>
            <a:ext cx="9144001" cy="457574"/>
          </a:xfrm>
          <a:prstGeom prst="rect">
            <a:avLst/>
          </a:prstGeom>
          <a:gradFill>
            <a:gsLst>
              <a:gs pos="80000">
                <a:srgbClr val="026DCE">
                  <a:alpha val="70000"/>
                </a:srgbClr>
              </a:gs>
              <a:gs pos="26000">
                <a:schemeClr val="tx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灯片编号占位符 3"/>
          <p:cNvSpPr txBox="1">
            <a:spLocks/>
          </p:cNvSpPr>
          <p:nvPr userDrawn="1"/>
        </p:nvSpPr>
        <p:spPr>
          <a:xfrm>
            <a:off x="179388" y="6486526"/>
            <a:ext cx="1439862" cy="283844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de-DE" altLang="en-US" sz="1200" b="1">
                <a:solidFill>
                  <a:schemeClr val="bg1"/>
                </a:solidFill>
                <a:latin typeface="微软雅黑" pitchFamily="34" charset="-122"/>
              </a:rPr>
              <a:t> </a:t>
            </a:r>
            <a:fld id="{19E87897-4B5D-4905-90AB-D59B8503425C}" type="slidenum">
              <a:rPr lang="zh-CN" altLang="en-US" sz="1200" b="1">
                <a:solidFill>
                  <a:schemeClr val="bg1"/>
                </a:solidFill>
                <a:latin typeface="微软雅黑" pitchFamily="34" charset="-122"/>
              </a:rPr>
              <a:pPr eaLnBrk="1" hangingPunct="1">
                <a:defRPr/>
              </a:pPr>
              <a:t>‹#›</a:t>
            </a:fld>
            <a:endParaRPr lang="en-US" altLang="zh-CN" sz="1200" b="1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/>
          </p:cNvSpPr>
          <p:nvPr userDrawn="1"/>
        </p:nvSpPr>
        <p:spPr>
          <a:xfrm>
            <a:off x="6973889" y="6465570"/>
            <a:ext cx="2422525" cy="28384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200" i="0" kern="120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b="1" dirty="0">
                <a:solidFill>
                  <a:schemeClr val="bg1"/>
                </a:solidFill>
              </a:rPr>
              <a:t>XXXXXXXXXXXXXXXXX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0159F-DA7C-428D-B72B-D33280EDB5D7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E5928-0867-4022-96F8-1C27B502A7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396DC3-E16D-462E-B0C4-8D0E47E8AB97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0BC1A-3CE9-48E4-A805-81A61F98EC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E4A53-3CE7-49FC-A532-580FB697CEB8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55A0D-1857-41BF-A1F2-C9C46C210B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8DBD7-6809-473D-81B3-D754D5DABD06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66D0B-A756-49DE-8DE6-CEDE99A8FA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C00B6-F743-44EB-85D6-D573983501A2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C9059-AAAA-478D-8CC5-F175A68DAB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32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986"/>
            <a:ext cx="21336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9408257-5690-4A82-8F85-3BD54B333D69}" type="datetimeFigureOut">
              <a:rPr lang="zh-CN" altLang="en-US"/>
              <a:pPr>
                <a:defRPr/>
              </a:pPr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986"/>
            <a:ext cx="28956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986"/>
            <a:ext cx="2133600" cy="36385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8366F74-2AF8-416A-A078-676DFC9BFD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203" r:id="rId2"/>
    <p:sldLayoutId id="2147484204" r:id="rId3"/>
    <p:sldLayoutId id="2147484205" r:id="rId4"/>
    <p:sldLayoutId id="2147484194" r:id="rId5"/>
    <p:sldLayoutId id="2147484195" r:id="rId6"/>
    <p:sldLayoutId id="2147484196" r:id="rId7"/>
    <p:sldLayoutId id="2147484197" r:id="rId8"/>
    <p:sldLayoutId id="2147484198" r:id="rId9"/>
    <p:sldLayoutId id="2147484199" r:id="rId10"/>
    <p:sldLayoutId id="2147484200" r:id="rId11"/>
    <p:sldLayoutId id="2147484201" r:id="rId12"/>
    <p:sldLayoutId id="214748420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4D440B-7AC9-45EA-A762-7895F55DF798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8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  <p:sldLayoutId id="2147484218" r:id="rId12"/>
    <p:sldLayoutId id="2147484219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7" Type="http://schemas.openxmlformats.org/officeDocument/2006/relationships/image" Target="../media/image17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9.jpeg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wmf"/><Relationship Id="rId11" Type="http://schemas.openxmlformats.org/officeDocument/2006/relationships/image" Target="../media/image38.jpe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8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47.wmf"/><Relationship Id="rId3" Type="http://schemas.openxmlformats.org/officeDocument/2006/relationships/oleObject" Target="../embeddings/oleObject9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6.wmf"/><Relationship Id="rId20" Type="http://schemas.openxmlformats.org/officeDocument/2006/relationships/image" Target="../media/image48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13.bin"/><Relationship Id="rId24" Type="http://schemas.openxmlformats.org/officeDocument/2006/relationships/image" Target="../media/image50.jpeg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23" Type="http://schemas.openxmlformats.org/officeDocument/2006/relationships/slide" Target="slide2.xml"/><Relationship Id="rId10" Type="http://schemas.openxmlformats.org/officeDocument/2006/relationships/image" Target="../media/image43.w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40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45.wmf"/><Relationship Id="rId22" Type="http://schemas.openxmlformats.org/officeDocument/2006/relationships/image" Target="../media/image49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1.wmf"/><Relationship Id="rId9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61.wmf"/><Relationship Id="rId3" Type="http://schemas.openxmlformats.org/officeDocument/2006/relationships/oleObject" Target="../embeddings/oleObject22.bin"/><Relationship Id="rId21" Type="http://schemas.openxmlformats.org/officeDocument/2006/relationships/oleObject" Target="../embeddings/oleObject31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58.wmf"/><Relationship Id="rId17" Type="http://schemas.openxmlformats.org/officeDocument/2006/relationships/oleObject" Target="../embeddings/oleObject29.bin"/><Relationship Id="rId25" Type="http://schemas.openxmlformats.org/officeDocument/2006/relationships/image" Target="../media/image65.jpe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60.wmf"/><Relationship Id="rId20" Type="http://schemas.openxmlformats.org/officeDocument/2006/relationships/image" Target="../media/image62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26.bin"/><Relationship Id="rId24" Type="http://schemas.openxmlformats.org/officeDocument/2006/relationships/image" Target="../media/image64.wmf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23" Type="http://schemas.openxmlformats.org/officeDocument/2006/relationships/oleObject" Target="../embeddings/oleObject32.bin"/><Relationship Id="rId10" Type="http://schemas.openxmlformats.org/officeDocument/2006/relationships/image" Target="../media/image57.wmf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54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59.wmf"/><Relationship Id="rId22" Type="http://schemas.openxmlformats.org/officeDocument/2006/relationships/image" Target="../media/image63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1.jpeg"/><Relationship Id="rId4" Type="http://schemas.openxmlformats.org/officeDocument/2006/relationships/image" Target="../media/image70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79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42.bin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78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77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8.bin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84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92.jpeg"/><Relationship Id="rId3" Type="http://schemas.openxmlformats.org/officeDocument/2006/relationships/image" Target="../media/image90.jpeg"/><Relationship Id="rId7" Type="http://schemas.openxmlformats.org/officeDocument/2006/relationships/image" Target="../media/image87.wmf"/><Relationship Id="rId12" Type="http://schemas.openxmlformats.org/officeDocument/2006/relationships/image" Target="../media/image91.jpeg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88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/>
          </p:cNvPicPr>
          <p:nvPr/>
        </p:nvPicPr>
        <p:blipFill>
          <a:blip r:embed="rId2" cstate="print"/>
          <a:srcRect l="12280" t="30946" r="9671" b="34384"/>
          <a:stretch>
            <a:fillRect/>
          </a:stretch>
        </p:blipFill>
        <p:spPr bwMode="auto">
          <a:xfrm>
            <a:off x="214282" y="500042"/>
            <a:ext cx="3455988" cy="1122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48" name="组合 7"/>
          <p:cNvGrpSpPr>
            <a:grpSpLocks/>
          </p:cNvGrpSpPr>
          <p:nvPr/>
        </p:nvGrpSpPr>
        <p:grpSpPr bwMode="auto">
          <a:xfrm>
            <a:off x="0" y="1342325"/>
            <a:ext cx="9509615" cy="2420034"/>
            <a:chOff x="0" y="1637327"/>
            <a:chExt cx="9509590" cy="1873036"/>
          </a:xfrm>
        </p:grpSpPr>
        <p:sp>
          <p:nvSpPr>
            <p:cNvPr id="9" name="矩形 8"/>
            <p:cNvSpPr/>
            <p:nvPr/>
          </p:nvSpPr>
          <p:spPr>
            <a:xfrm>
              <a:off x="0" y="1705680"/>
              <a:ext cx="9143977" cy="16572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35496" y="1705556"/>
              <a:ext cx="3528392" cy="1656000"/>
            </a:xfrm>
            <a:prstGeom prst="rect">
              <a:avLst/>
            </a:prstGeom>
            <a:gradFill flip="none" rotWithShape="1">
              <a:gsLst>
                <a:gs pos="36000">
                  <a:srgbClr val="026DCE"/>
                </a:gs>
                <a:gs pos="95000">
                  <a:schemeClr val="tx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3355550"/>
              <a:ext cx="9143977" cy="154813"/>
            </a:xfrm>
            <a:prstGeom prst="rect">
              <a:avLst/>
            </a:prstGeom>
            <a:solidFill>
              <a:schemeClr val="accent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54" name="TextBox 6"/>
            <p:cNvSpPr txBox="1">
              <a:spLocks noChangeArrowheads="1"/>
            </p:cNvSpPr>
            <p:nvPr/>
          </p:nvSpPr>
          <p:spPr bwMode="auto">
            <a:xfrm>
              <a:off x="2627777" y="1637327"/>
              <a:ext cx="6881813" cy="1786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7200" b="1" dirty="0" smtClean="0">
                  <a:ln w="11430"/>
                  <a:solidFill>
                    <a:schemeClr val="bg1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ea typeface="宋体" pitchFamily="2" charset="-122"/>
                </a:rPr>
                <a:t>模拟与数字</a:t>
              </a:r>
              <a:endParaRPr lang="en-US" altLang="zh-CN" sz="7200" b="1" dirty="0" smtClean="0">
                <a:ln w="11430"/>
                <a:solidFill>
                  <a:schemeClr val="bg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ea typeface="宋体" pitchFamily="2" charset="-122"/>
              </a:endParaRPr>
            </a:p>
            <a:p>
              <a:pPr algn="ctr">
                <a:defRPr/>
              </a:pPr>
              <a:r>
                <a:rPr lang="zh-CN" altLang="en-US" sz="7200" b="1" dirty="0" smtClean="0">
                  <a:ln w="11430"/>
                  <a:solidFill>
                    <a:schemeClr val="bg1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ea typeface="宋体" pitchFamily="2" charset="-122"/>
                </a:rPr>
                <a:t>电子</a:t>
              </a:r>
              <a:r>
                <a:rPr lang="zh-CN" altLang="en-US" sz="7200" b="1" dirty="0" smtClean="0">
                  <a:ln w="11430"/>
                  <a:solidFill>
                    <a:schemeClr val="bg1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ea typeface="宋体" pitchFamily="2" charset="-122"/>
                </a:rPr>
                <a:t>技术</a:t>
              </a:r>
              <a:endParaRPr lang="zh-CN" altLang="en-US" sz="7200" b="1" dirty="0">
                <a:ln w="11430"/>
                <a:solidFill>
                  <a:schemeClr val="bg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ea typeface="宋体" pitchFamily="2" charset="-122"/>
              </a:endParaRPr>
            </a:p>
          </p:txBody>
        </p:sp>
        <p:pic>
          <p:nvPicPr>
            <p:cNvPr id="6155" name="图片 20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19" y="1704206"/>
              <a:ext cx="3024336" cy="164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42910" y="3929066"/>
            <a:ext cx="5857916" cy="2106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None/>
            </a:pPr>
            <a:r>
              <a:rPr kumimoji="1" lang="zh-CN" altLang="en-US" sz="3000" b="1" dirty="0"/>
              <a:t>范彦平</a:t>
            </a:r>
            <a:r>
              <a:rPr kumimoji="1" lang="en-US" altLang="zh-CN" sz="3000" b="1" dirty="0"/>
              <a:t> </a:t>
            </a:r>
            <a:r>
              <a:rPr kumimoji="1" lang="zh-CN" altLang="en-US" sz="3000" b="1" dirty="0"/>
              <a:t>（光电大楼</a:t>
            </a:r>
            <a:r>
              <a:rPr kumimoji="1" lang="en-US" altLang="zh-CN" sz="3000" b="1" dirty="0" smtClean="0"/>
              <a:t>1142</a:t>
            </a:r>
            <a:r>
              <a:rPr kumimoji="1" lang="zh-CN" altLang="en-US" sz="3000" b="1" dirty="0" smtClean="0"/>
              <a:t>）</a:t>
            </a:r>
            <a:endParaRPr kumimoji="1" lang="en-US" altLang="zh-CN" sz="3000" b="1" dirty="0"/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None/>
            </a:pPr>
            <a:r>
              <a:rPr kumimoji="1" lang="zh-CN" altLang="en-US" sz="3000" b="1" dirty="0"/>
              <a:t>手机：</a:t>
            </a:r>
            <a:r>
              <a:rPr kumimoji="1" lang="en-US" altLang="zh-CN" sz="3000" b="1" dirty="0"/>
              <a:t>13916863454</a:t>
            </a: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kumimoji="1" lang="en-US" altLang="zh-CN" sz="3000" dirty="0"/>
              <a:t>Email</a:t>
            </a:r>
            <a:r>
              <a:rPr kumimoji="1" lang="zh-CN" altLang="en-US" sz="3000" dirty="0"/>
              <a:t>：</a:t>
            </a:r>
            <a:r>
              <a:rPr kumimoji="1" lang="en-US" altLang="zh-CN" sz="3000" dirty="0"/>
              <a:t>fypofcas</a:t>
            </a:r>
            <a:r>
              <a:rPr kumimoji="1" lang="en-US" altLang="zh-CN" sz="3000" b="1" dirty="0"/>
              <a:t>@163.com</a:t>
            </a: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None/>
            </a:pPr>
            <a:r>
              <a:rPr kumimoji="1" lang="zh-CN" altLang="en-US" sz="3000" b="1" dirty="0"/>
              <a:t>微信：</a:t>
            </a:r>
            <a:r>
              <a:rPr kumimoji="1" lang="en-US" altLang="zh-CN" sz="3000" b="1" dirty="0" err="1"/>
              <a:t>Fan_Y_P</a:t>
            </a:r>
            <a:endParaRPr kumimoji="1" lang="en-US" altLang="zh-CN" sz="3000" b="1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3786190"/>
            <a:ext cx="2714644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620713"/>
            <a:ext cx="8820150" cy="15113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b="1"/>
              <a:t>    </a:t>
            </a:r>
            <a:r>
              <a:rPr lang="en-US" altLang="zh-CN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、回路：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电路中从任一点出发，沿支路经一定路径又回到该点形成的闭合路径。或说由支路构成的任一闭合路径。</a:t>
            </a:r>
          </a:p>
        </p:txBody>
      </p:sp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901700" y="2133600"/>
            <a:ext cx="4318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右图中，共有</a:t>
            </a:r>
            <a:r>
              <a:rPr kumimoji="0" lang="zh-CN" altLang="en-US" sz="2400" b="0" i="0" u="sng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个回路，分别是：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                        </a:t>
            </a:r>
          </a:p>
        </p:txBody>
      </p:sp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1547813" y="2636838"/>
            <a:ext cx="2303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A—B—D—M—A</a:t>
            </a:r>
          </a:p>
        </p:txBody>
      </p:sp>
      <p:sp>
        <p:nvSpPr>
          <p:cNvPr id="11269" name="Text Box 7"/>
          <p:cNvSpPr txBox="1">
            <a:spLocks noChangeArrowheads="1"/>
          </p:cNvSpPr>
          <p:nvPr/>
        </p:nvSpPr>
        <p:spPr bwMode="auto">
          <a:xfrm>
            <a:off x="1547813" y="3141663"/>
            <a:ext cx="2376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A—N—C—B—A</a:t>
            </a:r>
          </a:p>
        </p:txBody>
      </p:sp>
      <p:sp>
        <p:nvSpPr>
          <p:cNvPr id="11270" name="Text Box 9"/>
          <p:cNvSpPr txBox="1">
            <a:spLocks noChangeArrowheads="1"/>
          </p:cNvSpPr>
          <p:nvPr/>
        </p:nvSpPr>
        <p:spPr bwMode="auto">
          <a:xfrm>
            <a:off x="1547813" y="3716338"/>
            <a:ext cx="3744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M—A—N—C—B—D—M</a:t>
            </a:r>
          </a:p>
        </p:txBody>
      </p:sp>
      <p:grpSp>
        <p:nvGrpSpPr>
          <p:cNvPr id="11271" name="Group 7"/>
          <p:cNvGrpSpPr>
            <a:grpSpLocks/>
          </p:cNvGrpSpPr>
          <p:nvPr/>
        </p:nvGrpSpPr>
        <p:grpSpPr bwMode="auto">
          <a:xfrm>
            <a:off x="5543550" y="2420938"/>
            <a:ext cx="1727200" cy="1800225"/>
            <a:chOff x="0" y="0"/>
            <a:chExt cx="1088" cy="1134"/>
          </a:xfrm>
        </p:grpSpPr>
        <p:sp>
          <p:nvSpPr>
            <p:cNvPr id="11272" name="Text Box 12"/>
            <p:cNvSpPr txBox="1">
              <a:spLocks noChangeArrowheads="1"/>
            </p:cNvSpPr>
            <p:nvPr/>
          </p:nvSpPr>
          <p:spPr bwMode="auto">
            <a:xfrm>
              <a:off x="0" y="635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R1</a:t>
              </a:r>
            </a:p>
          </p:txBody>
        </p:sp>
        <p:sp>
          <p:nvSpPr>
            <p:cNvPr id="11273" name="Line 13"/>
            <p:cNvSpPr>
              <a:spLocks noChangeShapeType="1"/>
            </p:cNvSpPr>
            <p:nvPr/>
          </p:nvSpPr>
          <p:spPr bwMode="auto">
            <a:xfrm>
              <a:off x="318" y="1134"/>
              <a:ext cx="77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274" name="Group 10"/>
            <p:cNvGrpSpPr>
              <a:grpSpLocks/>
            </p:cNvGrpSpPr>
            <p:nvPr/>
          </p:nvGrpSpPr>
          <p:grpSpPr bwMode="auto">
            <a:xfrm>
              <a:off x="182" y="0"/>
              <a:ext cx="272" cy="1134"/>
              <a:chOff x="0" y="0"/>
              <a:chExt cx="272" cy="1134"/>
            </a:xfrm>
          </p:grpSpPr>
          <p:sp>
            <p:nvSpPr>
              <p:cNvPr id="11275" name="Line 15"/>
              <p:cNvSpPr>
                <a:spLocks noChangeShapeType="1"/>
              </p:cNvSpPr>
              <p:nvPr/>
            </p:nvSpPr>
            <p:spPr bwMode="auto">
              <a:xfrm>
                <a:off x="0" y="318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1276" name="Group 12"/>
              <p:cNvGrpSpPr>
                <a:grpSpLocks/>
              </p:cNvGrpSpPr>
              <p:nvPr/>
            </p:nvGrpSpPr>
            <p:grpSpPr bwMode="auto">
              <a:xfrm>
                <a:off x="91" y="0"/>
                <a:ext cx="90" cy="1134"/>
                <a:chOff x="0" y="0"/>
                <a:chExt cx="90" cy="1134"/>
              </a:xfrm>
            </p:grpSpPr>
            <p:sp>
              <p:nvSpPr>
                <p:cNvPr id="11277" name="Rectangle 17"/>
                <p:cNvSpPr>
                  <a:spLocks noChangeArrowheads="1"/>
                </p:cNvSpPr>
                <p:nvPr/>
              </p:nvSpPr>
              <p:spPr bwMode="auto">
                <a:xfrm>
                  <a:off x="0" y="635"/>
                  <a:ext cx="90" cy="318"/>
                </a:xfrm>
                <a:prstGeom prst="rect">
                  <a:avLst/>
                </a:pr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78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5" y="408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79" name="Line 19"/>
                <p:cNvSpPr>
                  <a:spLocks noChangeShapeType="1"/>
                </p:cNvSpPr>
                <p:nvPr/>
              </p:nvSpPr>
              <p:spPr bwMode="auto">
                <a:xfrm>
                  <a:off x="45" y="953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80" name="Line 20"/>
                <p:cNvSpPr>
                  <a:spLocks noChangeShapeType="1"/>
                </p:cNvSpPr>
                <p:nvPr/>
              </p:nvSpPr>
              <p:spPr bwMode="auto">
                <a:xfrm>
                  <a:off x="0" y="408"/>
                  <a:ext cx="9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281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45" y="0"/>
                  <a:ext cx="0" cy="3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1282" name="Line 22"/>
            <p:cNvSpPr>
              <a:spLocks noChangeShapeType="1"/>
            </p:cNvSpPr>
            <p:nvPr/>
          </p:nvSpPr>
          <p:spPr bwMode="auto">
            <a:xfrm>
              <a:off x="318" y="0"/>
              <a:ext cx="77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83" name="Text Box 23"/>
            <p:cNvSpPr txBox="1">
              <a:spLocks noChangeArrowheads="1"/>
            </p:cNvSpPr>
            <p:nvPr/>
          </p:nvSpPr>
          <p:spPr bwMode="auto">
            <a:xfrm>
              <a:off x="46" y="136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E1</a:t>
              </a:r>
            </a:p>
          </p:txBody>
        </p:sp>
      </p:grpSp>
      <p:grpSp>
        <p:nvGrpSpPr>
          <p:cNvPr id="11284" name="Group 20"/>
          <p:cNvGrpSpPr>
            <a:grpSpLocks/>
          </p:cNvGrpSpPr>
          <p:nvPr/>
        </p:nvGrpSpPr>
        <p:grpSpPr bwMode="auto">
          <a:xfrm>
            <a:off x="6677025" y="2420938"/>
            <a:ext cx="795338" cy="1800225"/>
            <a:chOff x="0" y="0"/>
            <a:chExt cx="500" cy="1134"/>
          </a:xfrm>
        </p:grpSpPr>
        <p:sp>
          <p:nvSpPr>
            <p:cNvPr id="11285" name="Line 25"/>
            <p:cNvSpPr>
              <a:spLocks noChangeShapeType="1"/>
            </p:cNvSpPr>
            <p:nvPr/>
          </p:nvSpPr>
          <p:spPr bwMode="auto">
            <a:xfrm>
              <a:off x="228" y="318"/>
              <a:ext cx="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86" name="Rectangle 26"/>
            <p:cNvSpPr>
              <a:spLocks noChangeArrowheads="1"/>
            </p:cNvSpPr>
            <p:nvPr/>
          </p:nvSpPr>
          <p:spPr bwMode="auto">
            <a:xfrm>
              <a:off x="318" y="635"/>
              <a:ext cx="90" cy="31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87" name="Line 27"/>
            <p:cNvSpPr>
              <a:spLocks noChangeShapeType="1"/>
            </p:cNvSpPr>
            <p:nvPr/>
          </p:nvSpPr>
          <p:spPr bwMode="auto">
            <a:xfrm flipV="1">
              <a:off x="363" y="408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88" name="Line 28"/>
            <p:cNvSpPr>
              <a:spLocks noChangeShapeType="1"/>
            </p:cNvSpPr>
            <p:nvPr/>
          </p:nvSpPr>
          <p:spPr bwMode="auto">
            <a:xfrm>
              <a:off x="363" y="953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89" name="Line 29"/>
            <p:cNvSpPr>
              <a:spLocks noChangeShapeType="1"/>
            </p:cNvSpPr>
            <p:nvPr/>
          </p:nvSpPr>
          <p:spPr bwMode="auto">
            <a:xfrm>
              <a:off x="318" y="408"/>
              <a:ext cx="9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90" name="Line 30"/>
            <p:cNvSpPr>
              <a:spLocks noChangeShapeType="1"/>
            </p:cNvSpPr>
            <p:nvPr/>
          </p:nvSpPr>
          <p:spPr bwMode="auto">
            <a:xfrm flipV="1">
              <a:off x="363" y="0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91" name="Text Box 31"/>
            <p:cNvSpPr txBox="1">
              <a:spLocks noChangeArrowheads="1"/>
            </p:cNvSpPr>
            <p:nvPr/>
          </p:nvSpPr>
          <p:spPr bwMode="auto">
            <a:xfrm>
              <a:off x="0" y="136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E2</a:t>
              </a:r>
            </a:p>
          </p:txBody>
        </p:sp>
        <p:sp>
          <p:nvSpPr>
            <p:cNvPr id="11292" name="Text Box 32"/>
            <p:cNvSpPr txBox="1">
              <a:spLocks noChangeArrowheads="1"/>
            </p:cNvSpPr>
            <p:nvPr/>
          </p:nvSpPr>
          <p:spPr bwMode="auto">
            <a:xfrm>
              <a:off x="46" y="635"/>
              <a:ext cx="4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R2</a:t>
              </a:r>
            </a:p>
          </p:txBody>
        </p:sp>
      </p:grpSp>
      <p:grpSp>
        <p:nvGrpSpPr>
          <p:cNvPr id="11293" name="Group 29"/>
          <p:cNvGrpSpPr>
            <a:grpSpLocks/>
          </p:cNvGrpSpPr>
          <p:nvPr/>
        </p:nvGrpSpPr>
        <p:grpSpPr bwMode="auto">
          <a:xfrm>
            <a:off x="7218363" y="2420938"/>
            <a:ext cx="1296987" cy="1800225"/>
            <a:chOff x="0" y="0"/>
            <a:chExt cx="817" cy="1134"/>
          </a:xfrm>
        </p:grpSpPr>
        <p:sp>
          <p:nvSpPr>
            <p:cNvPr id="11294" name="Rectangle 34"/>
            <p:cNvSpPr>
              <a:spLocks noChangeArrowheads="1"/>
            </p:cNvSpPr>
            <p:nvPr/>
          </p:nvSpPr>
          <p:spPr bwMode="auto">
            <a:xfrm>
              <a:off x="726" y="408"/>
              <a:ext cx="90" cy="31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95" name="Line 35"/>
            <p:cNvSpPr>
              <a:spLocks noChangeShapeType="1"/>
            </p:cNvSpPr>
            <p:nvPr/>
          </p:nvSpPr>
          <p:spPr bwMode="auto">
            <a:xfrm flipV="1">
              <a:off x="772" y="0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96" name="Line 36"/>
            <p:cNvSpPr>
              <a:spLocks noChangeShapeType="1"/>
            </p:cNvSpPr>
            <p:nvPr/>
          </p:nvSpPr>
          <p:spPr bwMode="auto">
            <a:xfrm>
              <a:off x="772" y="726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97" name="Text Box 37"/>
            <p:cNvSpPr txBox="1">
              <a:spLocks noChangeArrowheads="1"/>
            </p:cNvSpPr>
            <p:nvPr/>
          </p:nvSpPr>
          <p:spPr bwMode="auto">
            <a:xfrm>
              <a:off x="454" y="408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R3</a:t>
              </a:r>
            </a:p>
          </p:txBody>
        </p:sp>
        <p:sp>
          <p:nvSpPr>
            <p:cNvPr id="11298" name="Line 38"/>
            <p:cNvSpPr>
              <a:spLocks noChangeShapeType="1"/>
            </p:cNvSpPr>
            <p:nvPr/>
          </p:nvSpPr>
          <p:spPr bwMode="auto">
            <a:xfrm>
              <a:off x="0" y="0"/>
              <a:ext cx="7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99" name="Line 39"/>
            <p:cNvSpPr>
              <a:spLocks noChangeShapeType="1"/>
            </p:cNvSpPr>
            <p:nvPr/>
          </p:nvSpPr>
          <p:spPr bwMode="auto">
            <a:xfrm>
              <a:off x="0" y="1134"/>
              <a:ext cx="7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300" name="Text Box 40"/>
          <p:cNvSpPr txBox="1">
            <a:spLocks noChangeArrowheads="1"/>
          </p:cNvSpPr>
          <p:nvPr/>
        </p:nvSpPr>
        <p:spPr bwMode="auto">
          <a:xfrm>
            <a:off x="7110413" y="1916113"/>
            <a:ext cx="358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11301" name="Text Box 41"/>
          <p:cNvSpPr txBox="1">
            <a:spLocks noChangeArrowheads="1"/>
          </p:cNvSpPr>
          <p:nvPr/>
        </p:nvSpPr>
        <p:spPr bwMode="auto">
          <a:xfrm>
            <a:off x="7162800" y="4221163"/>
            <a:ext cx="36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11302" name="Text Box 42"/>
          <p:cNvSpPr txBox="1">
            <a:spLocks noChangeArrowheads="1"/>
          </p:cNvSpPr>
          <p:nvPr/>
        </p:nvSpPr>
        <p:spPr bwMode="auto">
          <a:xfrm>
            <a:off x="8297863" y="4149725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</a:t>
            </a:r>
          </a:p>
        </p:txBody>
      </p:sp>
      <p:sp>
        <p:nvSpPr>
          <p:cNvPr id="11303" name="Text Box 43"/>
          <p:cNvSpPr txBox="1">
            <a:spLocks noChangeArrowheads="1"/>
          </p:cNvSpPr>
          <p:nvPr/>
        </p:nvSpPr>
        <p:spPr bwMode="auto">
          <a:xfrm>
            <a:off x="5921375" y="4221163"/>
            <a:ext cx="36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11304" name="Text Box 44"/>
          <p:cNvSpPr txBox="1">
            <a:spLocks noChangeArrowheads="1"/>
          </p:cNvSpPr>
          <p:nvPr/>
        </p:nvSpPr>
        <p:spPr bwMode="auto">
          <a:xfrm>
            <a:off x="5921375" y="1916113"/>
            <a:ext cx="36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</a:t>
            </a:r>
          </a:p>
        </p:txBody>
      </p:sp>
      <p:sp>
        <p:nvSpPr>
          <p:cNvPr id="11305" name="Text Box 45"/>
          <p:cNvSpPr txBox="1">
            <a:spLocks noChangeArrowheads="1"/>
          </p:cNvSpPr>
          <p:nvPr/>
        </p:nvSpPr>
        <p:spPr bwMode="auto">
          <a:xfrm>
            <a:off x="8242300" y="1916113"/>
            <a:ext cx="290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N</a:t>
            </a:r>
          </a:p>
        </p:txBody>
      </p:sp>
      <p:sp>
        <p:nvSpPr>
          <p:cNvPr id="11306" name="Text Box 46"/>
          <p:cNvSpPr txBox="1">
            <a:spLocks noChangeArrowheads="1"/>
          </p:cNvSpPr>
          <p:nvPr/>
        </p:nvSpPr>
        <p:spPr bwMode="auto">
          <a:xfrm>
            <a:off x="360363" y="4365625"/>
            <a:ext cx="7019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4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、网孔：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最简单的、不可再分的回路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。</a:t>
            </a:r>
          </a:p>
        </p:txBody>
      </p:sp>
      <p:sp>
        <p:nvSpPr>
          <p:cNvPr id="11307" name="AutoShape 47"/>
          <p:cNvSpPr>
            <a:spLocks noChangeArrowheads="1"/>
          </p:cNvSpPr>
          <p:nvPr/>
        </p:nvSpPr>
        <p:spPr bwMode="auto">
          <a:xfrm>
            <a:off x="738188" y="5229225"/>
            <a:ext cx="1512887" cy="865188"/>
          </a:xfrm>
          <a:prstGeom prst="notchedRightArrow">
            <a:avLst>
              <a:gd name="adj1" fmla="val 50000"/>
              <a:gd name="adj2" fmla="val 437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思考</a:t>
            </a:r>
          </a:p>
        </p:txBody>
      </p:sp>
      <p:sp>
        <p:nvSpPr>
          <p:cNvPr id="11308" name="Text Box 48"/>
          <p:cNvSpPr txBox="1">
            <a:spLocks noChangeArrowheads="1"/>
          </p:cNvSpPr>
          <p:nvPr/>
        </p:nvSpPr>
        <p:spPr bwMode="auto">
          <a:xfrm>
            <a:off x="2484438" y="5157788"/>
            <a:ext cx="3887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网孔和回路有什么关系？</a:t>
            </a:r>
          </a:p>
        </p:txBody>
      </p:sp>
      <p:sp>
        <p:nvSpPr>
          <p:cNvPr id="11309" name="Text Box 49"/>
          <p:cNvSpPr txBox="1">
            <a:spLocks noChangeArrowheads="1"/>
          </p:cNvSpPr>
          <p:nvPr/>
        </p:nvSpPr>
        <p:spPr bwMode="auto">
          <a:xfrm>
            <a:off x="2484438" y="5661025"/>
            <a:ext cx="417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上述回路中哪些是网孔？</a:t>
            </a:r>
          </a:p>
        </p:txBody>
      </p:sp>
      <p:sp>
        <p:nvSpPr>
          <p:cNvPr id="11310" name="Text Box 46"/>
          <p:cNvSpPr txBox="1">
            <a:spLocks noChangeArrowheads="1"/>
          </p:cNvSpPr>
          <p:nvPr/>
        </p:nvSpPr>
        <p:spPr bwMode="auto">
          <a:xfrm>
            <a:off x="2843213" y="2060575"/>
            <a:ext cx="382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1312" name="Text Box 48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11313" name="Text Box 49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49679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70" grpId="0"/>
      <p:bldP spid="11306" grpId="0"/>
      <p:bldP spid="11308" grpId="0"/>
      <p:bldP spid="11309" grpId="0"/>
      <p:bldP spid="113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leep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25" y="3500438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1" name="AutoShape 3"/>
          <p:cNvSpPr>
            <a:spLocks noChangeArrowheads="1"/>
          </p:cNvSpPr>
          <p:nvPr/>
        </p:nvSpPr>
        <p:spPr bwMode="auto">
          <a:xfrm>
            <a:off x="0" y="3500438"/>
            <a:ext cx="3582988" cy="1657350"/>
          </a:xfrm>
          <a:prstGeom prst="cloudCallout">
            <a:avLst>
              <a:gd name="adj1" fmla="val 61130"/>
              <a:gd name="adj2" fmla="val -3180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电路中有几条支路？ </a:t>
            </a:r>
            <a:r>
              <a:rPr kumimoji="1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CD</a:t>
            </a:r>
            <a:r>
              <a:rPr kumimoji="1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段是不是支路？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（  </a:t>
            </a: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  <a:r>
              <a:rPr kumimoji="1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5868988" y="3500438"/>
            <a:ext cx="3275012" cy="1223962"/>
          </a:xfrm>
          <a:prstGeom prst="cloudCallout">
            <a:avLst>
              <a:gd name="adj1" fmla="val -60574"/>
              <a:gd name="adj2" fmla="val -28079"/>
            </a:avLst>
          </a:prstGeom>
          <a:solidFill>
            <a:srgbClr val="CCFF99"/>
          </a:soli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</a:t>
            </a:r>
            <a:r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有几个节点？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   </a:t>
            </a:r>
            <a:r>
              <a:rPr kumimoji="1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  </a:t>
            </a: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144463" y="5229225"/>
            <a:ext cx="3203575" cy="1628775"/>
          </a:xfrm>
          <a:prstGeom prst="cloudCallout">
            <a:avLst>
              <a:gd name="adj1" fmla="val 64273"/>
              <a:gd name="adj2" fmla="val -113060"/>
            </a:avLst>
          </a:prstGeom>
          <a:solidFill>
            <a:srgbClr val="00FFFF"/>
          </a:solidFill>
          <a:ln w="9525">
            <a:solidFill>
              <a:srgbClr val="00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3.</a:t>
            </a:r>
            <a:r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有几个回路？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   </a:t>
            </a:r>
            <a:r>
              <a:rPr kumimoji="1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6</a:t>
            </a:r>
            <a:r>
              <a:rPr kumimoji="1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5616575" y="5229225"/>
            <a:ext cx="3527425" cy="1628775"/>
          </a:xfrm>
          <a:prstGeom prst="cloudCallout">
            <a:avLst>
              <a:gd name="adj1" fmla="val -57333"/>
              <a:gd name="adj2" fmla="val -104384"/>
            </a:avLst>
          </a:prstGeom>
          <a:solidFill>
            <a:srgbClr val="FF9966"/>
          </a:solidFill>
          <a:ln w="9525">
            <a:solidFill>
              <a:srgbClr val="99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4. </a:t>
            </a:r>
            <a:r>
              <a:rPr kumimoji="1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有几个网孔？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   </a:t>
            </a:r>
            <a:r>
              <a:rPr kumimoji="1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908050"/>
            <a:ext cx="6786562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 descr="71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3789363"/>
            <a:ext cx="692150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97" name="Group 9"/>
          <p:cNvGrpSpPr>
            <a:grpSpLocks/>
          </p:cNvGrpSpPr>
          <p:nvPr/>
        </p:nvGrpSpPr>
        <p:grpSpPr bwMode="auto">
          <a:xfrm>
            <a:off x="0" y="836613"/>
            <a:ext cx="2305050" cy="1844675"/>
            <a:chOff x="658" y="1262"/>
            <a:chExt cx="1238" cy="838"/>
          </a:xfrm>
        </p:grpSpPr>
        <p:sp>
          <p:nvSpPr>
            <p:cNvPr id="12298" name="Rectangle 10"/>
            <p:cNvSpPr>
              <a:spLocks noChangeArrowheads="1"/>
            </p:cNvSpPr>
            <p:nvPr/>
          </p:nvSpPr>
          <p:spPr bwMode="auto">
            <a:xfrm>
              <a:off x="658" y="1262"/>
              <a:ext cx="1114" cy="82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2299" name="Object 11"/>
            <p:cNvGraphicFramePr>
              <a:graphicFrameLocks/>
            </p:cNvGraphicFramePr>
            <p:nvPr/>
          </p:nvGraphicFramePr>
          <p:xfrm>
            <a:off x="767" y="1571"/>
            <a:ext cx="855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3" name="剪辑" r:id="rId6" imgW="3660480" imgH="3203280" progId="MS_ClipArt_Gallery.2">
                    <p:embed/>
                  </p:oleObj>
                </mc:Choice>
                <mc:Fallback>
                  <p:oleObj name="剪辑" r:id="rId6" imgW="3660480" imgH="3203280" progId="MS_ClipArt_Gallery.2">
                    <p:embed/>
                    <p:pic>
                      <p:nvPicPr>
                        <p:cNvPr id="12299" name="Object 1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7" y="1571"/>
                          <a:ext cx="855" cy="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0" name="Rectangle 12"/>
            <p:cNvSpPr>
              <a:spLocks noChangeArrowheads="1"/>
            </p:cNvSpPr>
            <p:nvPr/>
          </p:nvSpPr>
          <p:spPr bwMode="auto">
            <a:xfrm>
              <a:off x="713" y="1316"/>
              <a:ext cx="1183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3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问题与讨论</a:t>
              </a:r>
            </a:p>
          </p:txBody>
        </p:sp>
      </p:grp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4194175" y="692150"/>
            <a:ext cx="334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6624638" y="692150"/>
            <a:ext cx="252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4140200" y="2997200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</a:t>
            </a:r>
          </a:p>
        </p:txBody>
      </p:sp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6624638" y="2997200"/>
            <a:ext cx="252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12307" name="Text Box 19"/>
          <p:cNvSpPr txBox="1">
            <a:spLocks noChangeArrowheads="1"/>
          </p:cNvSpPr>
          <p:nvPr/>
        </p:nvSpPr>
        <p:spPr bwMode="auto">
          <a:xfrm>
            <a:off x="738188" y="40481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2762460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30238" y="692150"/>
            <a:ext cx="7202487" cy="1150938"/>
          </a:xfrm>
          <a:noFill/>
        </p:spPr>
        <p:txBody>
          <a:bodyPr/>
          <a:lstStyle/>
          <a:p>
            <a:r>
              <a:rPr lang="zh-CN" altLang="en-US" sz="4800">
                <a:solidFill>
                  <a:srgbClr val="003399"/>
                </a:solidFill>
                <a:ea typeface="楷体_GB2312" pitchFamily="49" charset="-122"/>
              </a:rPr>
              <a:t>二、基尔霍夫定律</a:t>
            </a:r>
            <a:r>
              <a:rPr lang="zh-CN" altLang="en-US" sz="4000" b="1">
                <a:solidFill>
                  <a:srgbClr val="003399"/>
                </a:solidFill>
              </a:rPr>
              <a:t> </a:t>
            </a:r>
            <a:endParaRPr lang="en-US" altLang="zh-CN" sz="3600">
              <a:solidFill>
                <a:srgbClr val="003399"/>
              </a:solidFill>
            </a:endParaRPr>
          </a:p>
        </p:txBody>
      </p:sp>
      <p:sp>
        <p:nvSpPr>
          <p:cNvPr id="13315" name="Text Box 6"/>
          <p:cNvSpPr txBox="1">
            <a:spLocks noChangeArrowheads="1"/>
          </p:cNvSpPr>
          <p:nvPr/>
        </p:nvSpPr>
        <p:spPr bwMode="auto">
          <a:xfrm>
            <a:off x="971550" y="2349500"/>
            <a:ext cx="217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基尔霍夫定律</a:t>
            </a:r>
          </a:p>
        </p:txBody>
      </p:sp>
      <p:sp>
        <p:nvSpPr>
          <p:cNvPr id="13316" name="Rectangle 7"/>
          <p:cNvSpPr>
            <a:spLocks noChangeArrowheads="1"/>
          </p:cNvSpPr>
          <p:nvPr/>
        </p:nvSpPr>
        <p:spPr bwMode="auto">
          <a:xfrm>
            <a:off x="2736850" y="2133600"/>
            <a:ext cx="6492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｛</a:t>
            </a:r>
          </a:p>
        </p:txBody>
      </p:sp>
      <p:sp>
        <p:nvSpPr>
          <p:cNvPr id="13317" name="Text Box 8"/>
          <p:cNvSpPr txBox="1">
            <a:spLocks noChangeArrowheads="1"/>
          </p:cNvSpPr>
          <p:nvPr/>
        </p:nvSpPr>
        <p:spPr bwMode="auto">
          <a:xfrm>
            <a:off x="3168650" y="1916113"/>
            <a:ext cx="4608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（一）基尔霍夫电流定律（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KCL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3318" name="Text Box 9"/>
          <p:cNvSpPr txBox="1">
            <a:spLocks noChangeArrowheads="1"/>
          </p:cNvSpPr>
          <p:nvPr/>
        </p:nvSpPr>
        <p:spPr bwMode="auto">
          <a:xfrm>
            <a:off x="3168650" y="2708275"/>
            <a:ext cx="4608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（二）基尔霍夫电压定律（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KVL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84213" y="3644900"/>
            <a:ext cx="78676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基尔霍夫第一定律，又叫节点电流定律，是阐述节点上电流关系的一个定律。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基尔霍夫第二定律，又叫回路电压定律，是阐述回路中电压关系的一个定律。</a:t>
            </a: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336949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3"/>
          <p:cNvSpPr txBox="1">
            <a:spLocks noChangeArrowheads="1"/>
          </p:cNvSpPr>
          <p:nvPr/>
        </p:nvSpPr>
        <p:spPr bwMode="auto">
          <a:xfrm>
            <a:off x="-4763" y="620713"/>
            <a:ext cx="89582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（一）、基尔霍夫电流定律（节点电流定律</a:t>
            </a: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KCL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</a:t>
            </a:r>
          </a:p>
        </p:txBody>
      </p:sp>
      <p:sp>
        <p:nvSpPr>
          <p:cNvPr id="14339" name="矩形 6"/>
          <p:cNvSpPr>
            <a:spLocks noChangeArrowheads="1"/>
          </p:cNvSpPr>
          <p:nvPr/>
        </p:nvSpPr>
        <p:spPr bwMode="auto">
          <a:xfrm>
            <a:off x="468313" y="1484313"/>
            <a:ext cx="820737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、第一种表述：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电路中任意节点上，在任一时刻，流入节点的电流之和，恒等于流出该节点的电流之和。</a:t>
            </a:r>
          </a:p>
        </p:txBody>
      </p:sp>
      <p:sp>
        <p:nvSpPr>
          <p:cNvPr id="14340" name="矩形 7"/>
          <p:cNvSpPr>
            <a:spLocks noChangeArrowheads="1"/>
          </p:cNvSpPr>
          <p:nvPr/>
        </p:nvSpPr>
        <p:spPr bwMode="auto">
          <a:xfrm>
            <a:off x="4302125" y="3716338"/>
            <a:ext cx="4624388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在节点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上有：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-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＋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-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 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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I</a:t>
            </a:r>
            <a:r>
              <a:rPr kumimoji="0" lang="en-US" altLang="zh-CN" sz="3200" b="0" i="0" u="none" strike="noStrike" kern="1200" cap="none" spc="0" normalizeH="0" baseline="-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＋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-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＋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-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移项后就得到另一种表述。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4248150" y="2900363"/>
            <a:ext cx="42846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即：</a:t>
            </a:r>
            <a:r>
              <a:rPr kumimoji="0" lang="en-US" altLang="zh-CN" sz="40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ΣI</a:t>
            </a:r>
            <a:r>
              <a:rPr kumimoji="0" lang="zh-CN" altLang="en-US" sz="28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入 </a:t>
            </a:r>
            <a:r>
              <a:rPr kumimoji="0" lang="en-US" altLang="zh-CN" sz="40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40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40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ΣI</a:t>
            </a:r>
            <a:r>
              <a:rPr kumimoji="0" lang="zh-CN" altLang="en-US" sz="28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出</a:t>
            </a: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300"/>
            <a:ext cx="4067175" cy="304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2835159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500"/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500"/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500"/>
                                        <p:tgtEl>
                                          <p:spTgt spid="1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/>
          <p:cNvSpPr txBox="1">
            <a:spLocks noChangeArrowheads="1"/>
          </p:cNvSpPr>
          <p:nvPr/>
        </p:nvSpPr>
        <p:spPr bwMode="auto">
          <a:xfrm>
            <a:off x="468313" y="908050"/>
            <a:ext cx="8066087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、第二种表述：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在任何时刻，电路中流过任一节点的电流的代数和恒等于零。</a:t>
            </a:r>
          </a:p>
        </p:txBody>
      </p:sp>
      <p:sp>
        <p:nvSpPr>
          <p:cNvPr id="15363" name="矩形 8"/>
          <p:cNvSpPr>
            <a:spLocks noChangeArrowheads="1"/>
          </p:cNvSpPr>
          <p:nvPr/>
        </p:nvSpPr>
        <p:spPr bwMode="auto">
          <a:xfrm>
            <a:off x="4319588" y="4581525"/>
            <a:ext cx="48244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节点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-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+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I</a:t>
            </a:r>
            <a:r>
              <a:rPr kumimoji="0" lang="en-US" altLang="zh-CN" sz="2800" b="1" i="0" u="none" strike="noStrike" kern="1200" cap="none" spc="0" normalizeH="0" baseline="-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-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-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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0</a:t>
            </a:r>
          </a:p>
        </p:txBody>
      </p:sp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4211638" y="2708275"/>
            <a:ext cx="453548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列方程时： 若规定流入节点的电流前面取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“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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”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号，则流出该节点的电流前面取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“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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”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号，反之亦可。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140200" y="1989138"/>
            <a:ext cx="37449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即：</a:t>
            </a:r>
            <a:r>
              <a:rPr kumimoji="0" lang="zh-CN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40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ΣI = 0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300"/>
            <a:ext cx="4067175" cy="304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3168079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468313" y="836613"/>
            <a:ext cx="8369300" cy="3240087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节点电流定律的本质</a:t>
            </a:r>
            <a:r>
              <a:rPr lang="en-US" altLang="zh-CN" sz="2800" b="1" dirty="0">
                <a:latin typeface="宋体" panose="02010600030101010101" pitchFamily="2" charset="-122"/>
                <a:ea typeface="楷体_GB2312" pitchFamily="49" charset="-122"/>
              </a:rPr>
              <a:t>——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电流的连续性原理。节点上不可能发生电荷积累。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      可类比于流体的连续性原理理解之。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      回忆熟知的</a:t>
            </a:r>
            <a:r>
              <a:rPr lang="zh-CN" altLang="en-US" sz="2800" b="1" dirty="0">
                <a:latin typeface="宋体" panose="02010600030101010101" pitchFamily="2" charset="-122"/>
                <a:ea typeface="楷体_GB2312" pitchFamily="49" charset="-122"/>
              </a:rPr>
              <a:t>“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电阻并联电路的总电流等于各并联电阻上的电流之和</a:t>
            </a:r>
            <a:r>
              <a:rPr lang="zh-CN" altLang="en-US" sz="2800" b="1" dirty="0">
                <a:latin typeface="宋体" panose="02010600030101010101" pitchFamily="2" charset="-122"/>
                <a:ea typeface="楷体_GB2312" pitchFamily="49" charset="-122"/>
              </a:rPr>
              <a:t>”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是不是就是这个定律的应用？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      节点电流定律可以推广到任一假定的封闭面上。</a:t>
            </a:r>
          </a:p>
        </p:txBody>
      </p:sp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4464050" y="4378325"/>
            <a:ext cx="3990975" cy="2479675"/>
            <a:chOff x="0" y="0"/>
            <a:chExt cx="3990975" cy="2479675"/>
          </a:xfrm>
        </p:grpSpPr>
        <p:sp>
          <p:nvSpPr>
            <p:cNvPr id="16388" name="Text Box 9"/>
            <p:cNvSpPr txBox="1">
              <a:spLocks noChangeArrowheads="1"/>
            </p:cNvSpPr>
            <p:nvPr/>
          </p:nvSpPr>
          <p:spPr bwMode="auto">
            <a:xfrm>
              <a:off x="71438" y="2143125"/>
              <a:ext cx="39147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6389" name="Picture 12" descr="C:\合成\演示文稿\ch3.files\image019 拷贝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90975" cy="200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971550" y="4724400"/>
            <a:ext cx="3111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对于封闭面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来说，有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+ 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= 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或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+ 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- 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= 0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41805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98438" y="1196975"/>
            <a:ext cx="5113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举例：求电路中的电流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5364163" y="1196975"/>
            <a:ext cx="3600450" cy="2520950"/>
            <a:chOff x="0" y="0"/>
            <a:chExt cx="2268" cy="1588"/>
          </a:xfrm>
        </p:grpSpPr>
        <p:sp>
          <p:nvSpPr>
            <p:cNvPr id="17413" name="Line 6"/>
            <p:cNvSpPr>
              <a:spLocks noChangeShapeType="1"/>
            </p:cNvSpPr>
            <p:nvPr/>
          </p:nvSpPr>
          <p:spPr bwMode="auto">
            <a:xfrm>
              <a:off x="0" y="771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14" name="Rectangle 7"/>
            <p:cNvSpPr>
              <a:spLocks noChangeArrowheads="1"/>
            </p:cNvSpPr>
            <p:nvPr/>
          </p:nvSpPr>
          <p:spPr bwMode="auto">
            <a:xfrm>
              <a:off x="136" y="726"/>
              <a:ext cx="318" cy="9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15" name="Line 8"/>
            <p:cNvSpPr>
              <a:spLocks noChangeShapeType="1"/>
            </p:cNvSpPr>
            <p:nvPr/>
          </p:nvSpPr>
          <p:spPr bwMode="auto">
            <a:xfrm>
              <a:off x="454" y="771"/>
              <a:ext cx="45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16" name="Rectangle 9"/>
            <p:cNvSpPr>
              <a:spLocks noChangeArrowheads="1"/>
            </p:cNvSpPr>
            <p:nvPr/>
          </p:nvSpPr>
          <p:spPr bwMode="auto">
            <a:xfrm>
              <a:off x="907" y="726"/>
              <a:ext cx="318" cy="9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17" name="Rectangle 10"/>
            <p:cNvSpPr>
              <a:spLocks noChangeArrowheads="1"/>
            </p:cNvSpPr>
            <p:nvPr/>
          </p:nvSpPr>
          <p:spPr bwMode="auto">
            <a:xfrm>
              <a:off x="1678" y="726"/>
              <a:ext cx="318" cy="9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18" name="Line 11"/>
            <p:cNvSpPr>
              <a:spLocks noChangeShapeType="1"/>
            </p:cNvSpPr>
            <p:nvPr/>
          </p:nvSpPr>
          <p:spPr bwMode="auto">
            <a:xfrm>
              <a:off x="1225" y="771"/>
              <a:ext cx="45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19" name="Line 12"/>
            <p:cNvSpPr>
              <a:spLocks noChangeShapeType="1"/>
            </p:cNvSpPr>
            <p:nvPr/>
          </p:nvSpPr>
          <p:spPr bwMode="auto">
            <a:xfrm>
              <a:off x="680" y="544"/>
              <a:ext cx="0" cy="4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20" name="Rectangle 13"/>
            <p:cNvSpPr>
              <a:spLocks noChangeArrowheads="1"/>
            </p:cNvSpPr>
            <p:nvPr/>
          </p:nvSpPr>
          <p:spPr bwMode="auto">
            <a:xfrm rot="5400000">
              <a:off x="521" y="341"/>
              <a:ext cx="318" cy="9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21" name="Rectangle 14"/>
            <p:cNvSpPr>
              <a:spLocks noChangeArrowheads="1"/>
            </p:cNvSpPr>
            <p:nvPr/>
          </p:nvSpPr>
          <p:spPr bwMode="auto">
            <a:xfrm rot="5400000">
              <a:off x="521" y="1157"/>
              <a:ext cx="318" cy="9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22" name="Rectangle 15"/>
            <p:cNvSpPr>
              <a:spLocks noChangeArrowheads="1"/>
            </p:cNvSpPr>
            <p:nvPr/>
          </p:nvSpPr>
          <p:spPr bwMode="auto">
            <a:xfrm rot="5400000">
              <a:off x="1292" y="341"/>
              <a:ext cx="318" cy="9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23" name="Rectangle 16"/>
            <p:cNvSpPr>
              <a:spLocks noChangeArrowheads="1"/>
            </p:cNvSpPr>
            <p:nvPr/>
          </p:nvSpPr>
          <p:spPr bwMode="auto">
            <a:xfrm rot="5400000">
              <a:off x="1292" y="1157"/>
              <a:ext cx="318" cy="9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24" name="Line 17"/>
            <p:cNvSpPr>
              <a:spLocks noChangeShapeType="1"/>
            </p:cNvSpPr>
            <p:nvPr/>
          </p:nvSpPr>
          <p:spPr bwMode="auto">
            <a:xfrm>
              <a:off x="1452" y="544"/>
              <a:ext cx="0" cy="4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25" name="Line 18"/>
            <p:cNvSpPr>
              <a:spLocks noChangeShapeType="1"/>
            </p:cNvSpPr>
            <p:nvPr/>
          </p:nvSpPr>
          <p:spPr bwMode="auto">
            <a:xfrm flipV="1">
              <a:off x="680" y="0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26" name="Line 19"/>
            <p:cNvSpPr>
              <a:spLocks noChangeShapeType="1"/>
            </p:cNvSpPr>
            <p:nvPr/>
          </p:nvSpPr>
          <p:spPr bwMode="auto">
            <a:xfrm flipV="1">
              <a:off x="1452" y="0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27" name="Line 20"/>
            <p:cNvSpPr>
              <a:spLocks noChangeShapeType="1"/>
            </p:cNvSpPr>
            <p:nvPr/>
          </p:nvSpPr>
          <p:spPr bwMode="auto">
            <a:xfrm flipV="1">
              <a:off x="1452" y="136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28" name="Line 21"/>
            <p:cNvSpPr>
              <a:spLocks noChangeShapeType="1"/>
            </p:cNvSpPr>
            <p:nvPr/>
          </p:nvSpPr>
          <p:spPr bwMode="auto">
            <a:xfrm flipV="1">
              <a:off x="680" y="136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29" name="Line 22"/>
            <p:cNvSpPr>
              <a:spLocks noChangeShapeType="1"/>
            </p:cNvSpPr>
            <p:nvPr/>
          </p:nvSpPr>
          <p:spPr bwMode="auto">
            <a:xfrm>
              <a:off x="1996" y="771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30" name="Line 23"/>
            <p:cNvSpPr>
              <a:spLocks noChangeShapeType="1"/>
            </p:cNvSpPr>
            <p:nvPr/>
          </p:nvSpPr>
          <p:spPr bwMode="auto">
            <a:xfrm flipH="1">
              <a:off x="45" y="862"/>
              <a:ext cx="273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31" name="Line 24"/>
            <p:cNvSpPr>
              <a:spLocks noChangeShapeType="1"/>
            </p:cNvSpPr>
            <p:nvPr/>
          </p:nvSpPr>
          <p:spPr bwMode="auto">
            <a:xfrm>
              <a:off x="953" y="862"/>
              <a:ext cx="22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32" name="Line 25"/>
            <p:cNvSpPr>
              <a:spLocks noChangeShapeType="1"/>
            </p:cNvSpPr>
            <p:nvPr/>
          </p:nvSpPr>
          <p:spPr bwMode="auto">
            <a:xfrm>
              <a:off x="771" y="136"/>
              <a:ext cx="0" cy="31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33" name="Line 26"/>
            <p:cNvSpPr>
              <a:spLocks noChangeShapeType="1"/>
            </p:cNvSpPr>
            <p:nvPr/>
          </p:nvSpPr>
          <p:spPr bwMode="auto">
            <a:xfrm flipV="1">
              <a:off x="771" y="1134"/>
              <a:ext cx="0" cy="2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34" name="Line 27"/>
            <p:cNvSpPr>
              <a:spLocks noChangeShapeType="1"/>
            </p:cNvSpPr>
            <p:nvPr/>
          </p:nvSpPr>
          <p:spPr bwMode="auto">
            <a:xfrm>
              <a:off x="1542" y="45"/>
              <a:ext cx="0" cy="22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35" name="Line 28"/>
            <p:cNvSpPr>
              <a:spLocks noChangeShapeType="1"/>
            </p:cNvSpPr>
            <p:nvPr/>
          </p:nvSpPr>
          <p:spPr bwMode="auto">
            <a:xfrm>
              <a:off x="1814" y="862"/>
              <a:ext cx="22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36" name="Line 29"/>
            <p:cNvSpPr>
              <a:spLocks noChangeShapeType="1"/>
            </p:cNvSpPr>
            <p:nvPr/>
          </p:nvSpPr>
          <p:spPr bwMode="auto">
            <a:xfrm>
              <a:off x="1542" y="1134"/>
              <a:ext cx="0" cy="2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37" name="Text Box 30"/>
            <p:cNvSpPr txBox="1">
              <a:spLocks noChangeArrowheads="1"/>
            </p:cNvSpPr>
            <p:nvPr/>
          </p:nvSpPr>
          <p:spPr bwMode="auto">
            <a:xfrm>
              <a:off x="91" y="857"/>
              <a:ext cx="4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-3A</a:t>
              </a:r>
            </a:p>
          </p:txBody>
        </p:sp>
        <p:sp>
          <p:nvSpPr>
            <p:cNvPr id="17438" name="Text Box 31"/>
            <p:cNvSpPr txBox="1">
              <a:spLocks noChangeArrowheads="1"/>
            </p:cNvSpPr>
            <p:nvPr/>
          </p:nvSpPr>
          <p:spPr bwMode="auto">
            <a:xfrm>
              <a:off x="726" y="177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10A</a:t>
              </a:r>
            </a:p>
          </p:txBody>
        </p:sp>
        <p:sp>
          <p:nvSpPr>
            <p:cNvPr id="17439" name="Text Box 32"/>
            <p:cNvSpPr txBox="1">
              <a:spLocks noChangeArrowheads="1"/>
            </p:cNvSpPr>
            <p:nvPr/>
          </p:nvSpPr>
          <p:spPr bwMode="auto">
            <a:xfrm>
              <a:off x="953" y="857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5A</a:t>
              </a:r>
            </a:p>
          </p:txBody>
        </p:sp>
        <p:sp>
          <p:nvSpPr>
            <p:cNvPr id="17440" name="Text Box 33"/>
            <p:cNvSpPr txBox="1">
              <a:spLocks noChangeArrowheads="1"/>
            </p:cNvSpPr>
            <p:nvPr/>
          </p:nvSpPr>
          <p:spPr bwMode="auto">
            <a:xfrm>
              <a:off x="1769" y="857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10A</a:t>
              </a:r>
            </a:p>
          </p:txBody>
        </p:sp>
        <p:sp>
          <p:nvSpPr>
            <p:cNvPr id="17441" name="Text Box 34"/>
            <p:cNvSpPr txBox="1">
              <a:spLocks noChangeArrowheads="1"/>
            </p:cNvSpPr>
            <p:nvPr/>
          </p:nvSpPr>
          <p:spPr bwMode="auto">
            <a:xfrm>
              <a:off x="1542" y="1088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2A</a:t>
              </a:r>
            </a:p>
          </p:txBody>
        </p:sp>
      </p:grpSp>
      <p:sp>
        <p:nvSpPr>
          <p:cNvPr id="17442" name="Text Box 35"/>
          <p:cNvSpPr txBox="1">
            <a:spLocks noChangeArrowheads="1"/>
          </p:cNvSpPr>
          <p:nvPr/>
        </p:nvSpPr>
        <p:spPr bwMode="auto">
          <a:xfrm>
            <a:off x="6588125" y="3213100"/>
            <a:ext cx="71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I</a:t>
            </a: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1</a:t>
            </a:r>
          </a:p>
        </p:txBody>
      </p:sp>
      <p:sp>
        <p:nvSpPr>
          <p:cNvPr id="17443" name="Text Box 36"/>
          <p:cNvSpPr txBox="1">
            <a:spLocks noChangeArrowheads="1"/>
          </p:cNvSpPr>
          <p:nvPr/>
        </p:nvSpPr>
        <p:spPr bwMode="auto">
          <a:xfrm>
            <a:off x="7812088" y="1341438"/>
            <a:ext cx="501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I</a:t>
            </a:r>
            <a:r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2</a:t>
            </a:r>
          </a:p>
        </p:txBody>
      </p:sp>
      <p:grpSp>
        <p:nvGrpSpPr>
          <p:cNvPr id="17444" name="Group 36"/>
          <p:cNvGrpSpPr>
            <a:grpSpLocks/>
          </p:cNvGrpSpPr>
          <p:nvPr/>
        </p:nvGrpSpPr>
        <p:grpSpPr bwMode="auto">
          <a:xfrm>
            <a:off x="6084888" y="2349500"/>
            <a:ext cx="433387" cy="438150"/>
            <a:chOff x="0" y="0"/>
            <a:chExt cx="273" cy="276"/>
          </a:xfrm>
        </p:grpSpPr>
        <p:sp>
          <p:nvSpPr>
            <p:cNvPr id="17445" name="Oval 40"/>
            <p:cNvSpPr>
              <a:spLocks noChangeArrowheads="1"/>
            </p:cNvSpPr>
            <p:nvPr/>
          </p:nvSpPr>
          <p:spPr bwMode="auto">
            <a:xfrm>
              <a:off x="182" y="0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46" name="Text Box 41"/>
            <p:cNvSpPr txBox="1">
              <a:spLocks noChangeArrowheads="1"/>
            </p:cNvSpPr>
            <p:nvPr/>
          </p:nvSpPr>
          <p:spPr bwMode="auto">
            <a:xfrm>
              <a:off x="0" y="45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</p:grpSp>
      <p:grpSp>
        <p:nvGrpSpPr>
          <p:cNvPr id="17447" name="Group 39"/>
          <p:cNvGrpSpPr>
            <a:grpSpLocks/>
          </p:cNvGrpSpPr>
          <p:nvPr/>
        </p:nvGrpSpPr>
        <p:grpSpPr bwMode="auto">
          <a:xfrm>
            <a:off x="7308850" y="2349500"/>
            <a:ext cx="503238" cy="439738"/>
            <a:chOff x="0" y="0"/>
            <a:chExt cx="317" cy="277"/>
          </a:xfrm>
        </p:grpSpPr>
        <p:sp>
          <p:nvSpPr>
            <p:cNvPr id="17448" name="Oval 43"/>
            <p:cNvSpPr>
              <a:spLocks noChangeArrowheads="1"/>
            </p:cNvSpPr>
            <p:nvPr/>
          </p:nvSpPr>
          <p:spPr bwMode="auto">
            <a:xfrm>
              <a:off x="181" y="0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49" name="Text Box 44"/>
            <p:cNvSpPr txBox="1">
              <a:spLocks noChangeArrowheads="1"/>
            </p:cNvSpPr>
            <p:nvPr/>
          </p:nvSpPr>
          <p:spPr bwMode="auto">
            <a:xfrm>
              <a:off x="0" y="46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</p:grpSp>
      <p:sp>
        <p:nvSpPr>
          <p:cNvPr id="17450" name="Text Box 48"/>
          <p:cNvSpPr txBox="1">
            <a:spLocks noChangeArrowheads="1"/>
          </p:cNvSpPr>
          <p:nvPr/>
        </p:nvSpPr>
        <p:spPr bwMode="auto">
          <a:xfrm>
            <a:off x="252413" y="2060575"/>
            <a:ext cx="719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解：</a:t>
            </a:r>
          </a:p>
        </p:txBody>
      </p:sp>
      <p:sp>
        <p:nvSpPr>
          <p:cNvPr id="17451" name="Text Box 49"/>
          <p:cNvSpPr txBox="1">
            <a:spLocks noChangeArrowheads="1"/>
          </p:cNvSpPr>
          <p:nvPr/>
        </p:nvSpPr>
        <p:spPr bwMode="auto">
          <a:xfrm>
            <a:off x="846138" y="2133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对节点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</a:t>
            </a:r>
          </a:p>
        </p:txBody>
      </p:sp>
      <p:sp>
        <p:nvSpPr>
          <p:cNvPr id="17452" name="Text Box 50"/>
          <p:cNvSpPr txBox="1">
            <a:spLocks noChangeArrowheads="1"/>
          </p:cNvSpPr>
          <p:nvPr/>
        </p:nvSpPr>
        <p:spPr bwMode="auto">
          <a:xfrm>
            <a:off x="2087563" y="2133600"/>
            <a:ext cx="3024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1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= -3A + 10A + 5A</a:t>
            </a:r>
          </a:p>
        </p:txBody>
      </p:sp>
      <p:sp>
        <p:nvSpPr>
          <p:cNvPr id="17453" name="Text Box 51"/>
          <p:cNvSpPr txBox="1">
            <a:spLocks noChangeArrowheads="1"/>
          </p:cNvSpPr>
          <p:nvPr/>
        </p:nvSpPr>
        <p:spPr bwMode="auto">
          <a:xfrm>
            <a:off x="901700" y="3429000"/>
            <a:ext cx="2230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对节点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</a:t>
            </a:r>
          </a:p>
        </p:txBody>
      </p:sp>
      <p:sp>
        <p:nvSpPr>
          <p:cNvPr id="17454" name="Text Box 52"/>
          <p:cNvSpPr txBox="1">
            <a:spLocks noChangeArrowheads="1"/>
          </p:cNvSpPr>
          <p:nvPr/>
        </p:nvSpPr>
        <p:spPr bwMode="auto">
          <a:xfrm>
            <a:off x="2143125" y="3429000"/>
            <a:ext cx="2951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5A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= I</a:t>
            </a:r>
            <a:r>
              <a:rPr kumimoji="0" lang="en-US" altLang="zh-CN" sz="2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2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+ 2A + 10A</a:t>
            </a:r>
          </a:p>
        </p:txBody>
      </p:sp>
      <p:sp>
        <p:nvSpPr>
          <p:cNvPr id="17455" name="Text Box 53"/>
          <p:cNvSpPr txBox="1">
            <a:spLocks noChangeArrowheads="1"/>
          </p:cNvSpPr>
          <p:nvPr/>
        </p:nvSpPr>
        <p:spPr bwMode="auto">
          <a:xfrm>
            <a:off x="2357438" y="2708275"/>
            <a:ext cx="1820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 12A</a:t>
            </a:r>
          </a:p>
        </p:txBody>
      </p:sp>
      <p:sp>
        <p:nvSpPr>
          <p:cNvPr id="17456" name="Text Box 54"/>
          <p:cNvSpPr txBox="1">
            <a:spLocks noChangeArrowheads="1"/>
          </p:cNvSpPr>
          <p:nvPr/>
        </p:nvSpPr>
        <p:spPr bwMode="auto">
          <a:xfrm>
            <a:off x="954088" y="4076700"/>
            <a:ext cx="1441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整理：</a:t>
            </a:r>
          </a:p>
        </p:txBody>
      </p:sp>
      <p:sp>
        <p:nvSpPr>
          <p:cNvPr id="17457" name="Text Box 55"/>
          <p:cNvSpPr txBox="1">
            <a:spLocks noChangeArrowheads="1"/>
          </p:cNvSpPr>
          <p:nvPr/>
        </p:nvSpPr>
        <p:spPr bwMode="auto">
          <a:xfrm>
            <a:off x="1908175" y="4076700"/>
            <a:ext cx="3024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2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=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5A - 2A - 10A</a:t>
            </a:r>
          </a:p>
        </p:txBody>
      </p:sp>
      <p:sp>
        <p:nvSpPr>
          <p:cNvPr id="17458" name="Text Box 57"/>
          <p:cNvSpPr txBox="1">
            <a:spLocks noChangeArrowheads="1"/>
          </p:cNvSpPr>
          <p:nvPr/>
        </p:nvSpPr>
        <p:spPr bwMode="auto">
          <a:xfrm>
            <a:off x="2268538" y="4581525"/>
            <a:ext cx="1817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 -7A</a:t>
            </a:r>
          </a:p>
        </p:txBody>
      </p:sp>
      <p:sp>
        <p:nvSpPr>
          <p:cNvPr id="17459" name="Text Box 58"/>
          <p:cNvSpPr txBox="1">
            <a:spLocks noChangeArrowheads="1"/>
          </p:cNvSpPr>
          <p:nvPr/>
        </p:nvSpPr>
        <p:spPr bwMode="auto">
          <a:xfrm>
            <a:off x="5003800" y="3789363"/>
            <a:ext cx="3962400" cy="2667000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注意：</a:t>
            </a:r>
            <a:r>
              <a:rPr kumimoji="0" lang="zh-CN" alt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应用基尔霍夫电流定律时必须首先假设电流的参考方向，然后列写方程并代入电流数值计算。若求出电流为负值，则说明该电流实际方向与假设的参考方向相反。</a:t>
            </a:r>
          </a:p>
        </p:txBody>
      </p:sp>
      <p:sp>
        <p:nvSpPr>
          <p:cNvPr id="17460" name="Text Box 59"/>
          <p:cNvSpPr txBox="1">
            <a:spLocks noChangeArrowheads="1"/>
          </p:cNvSpPr>
          <p:nvPr/>
        </p:nvSpPr>
        <p:spPr bwMode="auto">
          <a:xfrm>
            <a:off x="684213" y="5084763"/>
            <a:ext cx="4156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可知：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的实际方向与参考方向相同；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的实际方向与参考方向相反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是流向节点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的。</a:t>
            </a:r>
          </a:p>
        </p:txBody>
      </p:sp>
      <p:sp>
        <p:nvSpPr>
          <p:cNvPr id="17462" name="Text Box 54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17463" name="Text Box 55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53978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50" grpId="0"/>
      <p:bldP spid="17451" grpId="0"/>
      <p:bldP spid="17452" grpId="0"/>
      <p:bldP spid="17453" grpId="0"/>
      <p:bldP spid="17454" grpId="0"/>
      <p:bldP spid="17455" grpId="0"/>
      <p:bldP spid="17456" grpId="0"/>
      <p:bldP spid="17457" grpId="0"/>
      <p:bldP spid="17458" grpId="0"/>
      <p:bldP spid="17459" grpId="0" animBg="1"/>
      <p:bldP spid="174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0" descr="3.1简单的多回路电路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628775"/>
            <a:ext cx="3995737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464050" y="2060575"/>
            <a:ext cx="4535488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由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KCL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可列出节点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上的电流方程：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节点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 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+ 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 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 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 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节点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 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 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 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+ 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 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 0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033588" y="4941888"/>
            <a:ext cx="66992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看一看这两个节点电流方程的式子有什么关系？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都是独立的吗？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522288" y="1052513"/>
            <a:ext cx="39608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、独立的电流方程</a:t>
            </a:r>
          </a:p>
        </p:txBody>
      </p:sp>
      <p:sp>
        <p:nvSpPr>
          <p:cNvPr id="18438" name="AutoShape 47"/>
          <p:cNvSpPr>
            <a:spLocks noChangeArrowheads="1"/>
          </p:cNvSpPr>
          <p:nvPr/>
        </p:nvSpPr>
        <p:spPr bwMode="auto">
          <a:xfrm>
            <a:off x="414338" y="4868863"/>
            <a:ext cx="1512887" cy="865187"/>
          </a:xfrm>
          <a:prstGeom prst="notchedRightArrow">
            <a:avLst>
              <a:gd name="adj1" fmla="val 50000"/>
              <a:gd name="adj2" fmla="val 437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思考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747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6" grpId="0"/>
      <p:bldP spid="184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/>
          <p:cNvSpPr>
            <a:spLocks noChangeArrowheads="1"/>
          </p:cNvSpPr>
          <p:nvPr/>
        </p:nvSpPr>
        <p:spPr bwMode="auto">
          <a:xfrm>
            <a:off x="0" y="3860800"/>
            <a:ext cx="5940425" cy="2520950"/>
          </a:xfrm>
          <a:prstGeom prst="cloudCallout">
            <a:avLst>
              <a:gd name="adj1" fmla="val 69759"/>
              <a:gd name="adj2" fmla="val -44708"/>
            </a:avLst>
          </a:prstGeom>
          <a:solidFill>
            <a:srgbClr val="00FFFF"/>
          </a:solidFill>
          <a:ln w="9525">
            <a:solidFill>
              <a:srgbClr val="00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KCL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方程：</a:t>
            </a:r>
            <a:endParaRPr kumimoji="1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1052513"/>
            <a:ext cx="6911975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0" y="836613"/>
            <a:ext cx="2357438" cy="2133600"/>
            <a:chOff x="658" y="1262"/>
            <a:chExt cx="1238" cy="838"/>
          </a:xfrm>
        </p:grpSpPr>
        <p:sp>
          <p:nvSpPr>
            <p:cNvPr id="19461" name="Rectangle 5"/>
            <p:cNvSpPr>
              <a:spLocks noChangeArrowheads="1"/>
            </p:cNvSpPr>
            <p:nvPr/>
          </p:nvSpPr>
          <p:spPr bwMode="auto">
            <a:xfrm>
              <a:off x="658" y="1262"/>
              <a:ext cx="1114" cy="82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9462" name="Object 6"/>
            <p:cNvGraphicFramePr>
              <a:graphicFrameLocks/>
            </p:cNvGraphicFramePr>
            <p:nvPr/>
          </p:nvGraphicFramePr>
          <p:xfrm>
            <a:off x="767" y="1571"/>
            <a:ext cx="855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7" name="剪辑" r:id="rId4" imgW="3660480" imgH="3203280" progId="MS_ClipArt_Gallery.2">
                    <p:embed/>
                  </p:oleObj>
                </mc:Choice>
                <mc:Fallback>
                  <p:oleObj name="剪辑" r:id="rId4" imgW="3660480" imgH="3203280" progId="MS_ClipArt_Gallery.2">
                    <p:embed/>
                    <p:pic>
                      <p:nvPicPr>
                        <p:cNvPr id="19462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7" y="1571"/>
                          <a:ext cx="855" cy="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713" y="1316"/>
              <a:ext cx="1183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3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问题与讨论</a:t>
              </a:r>
            </a:p>
          </p:txBody>
        </p:sp>
      </p:grpSp>
      <p:grpSp>
        <p:nvGrpSpPr>
          <p:cNvPr id="19464" name="Group 8"/>
          <p:cNvGrpSpPr>
            <a:grpSpLocks noChangeAspect="1"/>
          </p:cNvGrpSpPr>
          <p:nvPr/>
        </p:nvGrpSpPr>
        <p:grpSpPr bwMode="auto">
          <a:xfrm>
            <a:off x="6948488" y="4005263"/>
            <a:ext cx="2019300" cy="2016125"/>
            <a:chOff x="4348" y="346"/>
            <a:chExt cx="1272" cy="830"/>
          </a:xfrm>
        </p:grpSpPr>
        <p:sp>
          <p:nvSpPr>
            <p:cNvPr id="19465" name="AutoShape 9"/>
            <p:cNvSpPr>
              <a:spLocks noChangeAspect="1" noChangeArrowheads="1" noTextEdit="1"/>
            </p:cNvSpPr>
            <p:nvPr/>
          </p:nvSpPr>
          <p:spPr bwMode="auto">
            <a:xfrm>
              <a:off x="4348" y="346"/>
              <a:ext cx="1272" cy="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6" name="Freeform 10"/>
            <p:cNvSpPr>
              <a:spLocks/>
            </p:cNvSpPr>
            <p:nvPr/>
          </p:nvSpPr>
          <p:spPr bwMode="auto">
            <a:xfrm>
              <a:off x="4355" y="384"/>
              <a:ext cx="1265" cy="792"/>
            </a:xfrm>
            <a:custGeom>
              <a:avLst/>
              <a:gdLst>
                <a:gd name="T0" fmla="*/ 1240 w 1265"/>
                <a:gd name="T1" fmla="*/ 349 h 792"/>
                <a:gd name="T2" fmla="*/ 1206 w 1265"/>
                <a:gd name="T3" fmla="*/ 278 h 792"/>
                <a:gd name="T4" fmla="*/ 1180 w 1265"/>
                <a:gd name="T5" fmla="*/ 233 h 792"/>
                <a:gd name="T6" fmla="*/ 1152 w 1265"/>
                <a:gd name="T7" fmla="*/ 213 h 792"/>
                <a:gd name="T8" fmla="*/ 1124 w 1265"/>
                <a:gd name="T9" fmla="*/ 162 h 792"/>
                <a:gd name="T10" fmla="*/ 1133 w 1265"/>
                <a:gd name="T11" fmla="*/ 103 h 792"/>
                <a:gd name="T12" fmla="*/ 1083 w 1265"/>
                <a:gd name="T13" fmla="*/ 7 h 792"/>
                <a:gd name="T14" fmla="*/ 998 w 1265"/>
                <a:gd name="T15" fmla="*/ 26 h 792"/>
                <a:gd name="T16" fmla="*/ 957 w 1265"/>
                <a:gd name="T17" fmla="*/ 101 h 792"/>
                <a:gd name="T18" fmla="*/ 959 w 1265"/>
                <a:gd name="T19" fmla="*/ 172 h 792"/>
                <a:gd name="T20" fmla="*/ 985 w 1265"/>
                <a:gd name="T21" fmla="*/ 183 h 792"/>
                <a:gd name="T22" fmla="*/ 1007 w 1265"/>
                <a:gd name="T23" fmla="*/ 214 h 792"/>
                <a:gd name="T24" fmla="*/ 1042 w 1265"/>
                <a:gd name="T25" fmla="*/ 219 h 792"/>
                <a:gd name="T26" fmla="*/ 1035 w 1265"/>
                <a:gd name="T27" fmla="*/ 273 h 792"/>
                <a:gd name="T28" fmla="*/ 1020 w 1265"/>
                <a:gd name="T29" fmla="*/ 313 h 792"/>
                <a:gd name="T30" fmla="*/ 981 w 1265"/>
                <a:gd name="T31" fmla="*/ 335 h 792"/>
                <a:gd name="T32" fmla="*/ 954 w 1265"/>
                <a:gd name="T33" fmla="*/ 307 h 792"/>
                <a:gd name="T34" fmla="*/ 926 w 1265"/>
                <a:gd name="T35" fmla="*/ 254 h 792"/>
                <a:gd name="T36" fmla="*/ 877 w 1265"/>
                <a:gd name="T37" fmla="*/ 237 h 792"/>
                <a:gd name="T38" fmla="*/ 875 w 1265"/>
                <a:gd name="T39" fmla="*/ 199 h 792"/>
                <a:gd name="T40" fmla="*/ 892 w 1265"/>
                <a:gd name="T41" fmla="*/ 144 h 792"/>
                <a:gd name="T42" fmla="*/ 851 w 1265"/>
                <a:gd name="T43" fmla="*/ 61 h 792"/>
                <a:gd name="T44" fmla="*/ 769 w 1265"/>
                <a:gd name="T45" fmla="*/ 58 h 792"/>
                <a:gd name="T46" fmla="*/ 725 w 1265"/>
                <a:gd name="T47" fmla="*/ 144 h 792"/>
                <a:gd name="T48" fmla="*/ 749 w 1265"/>
                <a:gd name="T49" fmla="*/ 198 h 792"/>
                <a:gd name="T50" fmla="*/ 752 w 1265"/>
                <a:gd name="T51" fmla="*/ 203 h 792"/>
                <a:gd name="T52" fmla="*/ 735 w 1265"/>
                <a:gd name="T53" fmla="*/ 243 h 792"/>
                <a:gd name="T54" fmla="*/ 676 w 1265"/>
                <a:gd name="T55" fmla="*/ 292 h 792"/>
                <a:gd name="T56" fmla="*/ 670 w 1265"/>
                <a:gd name="T57" fmla="*/ 341 h 792"/>
                <a:gd name="T58" fmla="*/ 645 w 1265"/>
                <a:gd name="T59" fmla="*/ 342 h 792"/>
                <a:gd name="T60" fmla="*/ 619 w 1265"/>
                <a:gd name="T61" fmla="*/ 349 h 792"/>
                <a:gd name="T62" fmla="*/ 579 w 1265"/>
                <a:gd name="T63" fmla="*/ 307 h 792"/>
                <a:gd name="T64" fmla="*/ 608 w 1265"/>
                <a:gd name="T65" fmla="*/ 358 h 792"/>
                <a:gd name="T66" fmla="*/ 513 w 1265"/>
                <a:gd name="T67" fmla="*/ 421 h 792"/>
                <a:gd name="T68" fmla="*/ 367 w 1265"/>
                <a:gd name="T69" fmla="*/ 408 h 792"/>
                <a:gd name="T70" fmla="*/ 298 w 1265"/>
                <a:gd name="T71" fmla="*/ 404 h 792"/>
                <a:gd name="T72" fmla="*/ 259 w 1265"/>
                <a:gd name="T73" fmla="*/ 305 h 792"/>
                <a:gd name="T74" fmla="*/ 279 w 1265"/>
                <a:gd name="T75" fmla="*/ 273 h 792"/>
                <a:gd name="T76" fmla="*/ 316 w 1265"/>
                <a:gd name="T77" fmla="*/ 294 h 792"/>
                <a:gd name="T78" fmla="*/ 338 w 1265"/>
                <a:gd name="T79" fmla="*/ 282 h 792"/>
                <a:gd name="T80" fmla="*/ 358 w 1265"/>
                <a:gd name="T81" fmla="*/ 256 h 792"/>
                <a:gd name="T82" fmla="*/ 377 w 1265"/>
                <a:gd name="T83" fmla="*/ 242 h 792"/>
                <a:gd name="T84" fmla="*/ 393 w 1265"/>
                <a:gd name="T85" fmla="*/ 198 h 792"/>
                <a:gd name="T86" fmla="*/ 409 w 1265"/>
                <a:gd name="T87" fmla="*/ 158 h 792"/>
                <a:gd name="T88" fmla="*/ 322 w 1265"/>
                <a:gd name="T89" fmla="*/ 66 h 792"/>
                <a:gd name="T90" fmla="*/ 246 w 1265"/>
                <a:gd name="T91" fmla="*/ 98 h 792"/>
                <a:gd name="T92" fmla="*/ 233 w 1265"/>
                <a:gd name="T93" fmla="*/ 175 h 792"/>
                <a:gd name="T94" fmla="*/ 197 w 1265"/>
                <a:gd name="T95" fmla="*/ 181 h 792"/>
                <a:gd name="T96" fmla="*/ 148 w 1265"/>
                <a:gd name="T97" fmla="*/ 192 h 792"/>
                <a:gd name="T98" fmla="*/ 89 w 1265"/>
                <a:gd name="T99" fmla="*/ 249 h 792"/>
                <a:gd name="T100" fmla="*/ 16 w 1265"/>
                <a:gd name="T101" fmla="*/ 363 h 792"/>
                <a:gd name="T102" fmla="*/ 384 w 1265"/>
                <a:gd name="T103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65" h="792">
                  <a:moveTo>
                    <a:pt x="1262" y="421"/>
                  </a:moveTo>
                  <a:lnTo>
                    <a:pt x="1258" y="405"/>
                  </a:lnTo>
                  <a:lnTo>
                    <a:pt x="1253" y="387"/>
                  </a:lnTo>
                  <a:lnTo>
                    <a:pt x="1247" y="368"/>
                  </a:lnTo>
                  <a:lnTo>
                    <a:pt x="1240" y="349"/>
                  </a:lnTo>
                  <a:lnTo>
                    <a:pt x="1232" y="329"/>
                  </a:lnTo>
                  <a:lnTo>
                    <a:pt x="1224" y="310"/>
                  </a:lnTo>
                  <a:lnTo>
                    <a:pt x="1216" y="292"/>
                  </a:lnTo>
                  <a:lnTo>
                    <a:pt x="1208" y="273"/>
                  </a:lnTo>
                  <a:lnTo>
                    <a:pt x="1206" y="278"/>
                  </a:lnTo>
                  <a:lnTo>
                    <a:pt x="1202" y="265"/>
                  </a:lnTo>
                  <a:lnTo>
                    <a:pt x="1197" y="254"/>
                  </a:lnTo>
                  <a:lnTo>
                    <a:pt x="1192" y="244"/>
                  </a:lnTo>
                  <a:lnTo>
                    <a:pt x="1187" y="238"/>
                  </a:lnTo>
                  <a:lnTo>
                    <a:pt x="1180" y="233"/>
                  </a:lnTo>
                  <a:lnTo>
                    <a:pt x="1175" y="231"/>
                  </a:lnTo>
                  <a:lnTo>
                    <a:pt x="1168" y="230"/>
                  </a:lnTo>
                  <a:lnTo>
                    <a:pt x="1160" y="231"/>
                  </a:lnTo>
                  <a:lnTo>
                    <a:pt x="1158" y="225"/>
                  </a:lnTo>
                  <a:lnTo>
                    <a:pt x="1152" y="213"/>
                  </a:lnTo>
                  <a:lnTo>
                    <a:pt x="1143" y="201"/>
                  </a:lnTo>
                  <a:lnTo>
                    <a:pt x="1130" y="196"/>
                  </a:lnTo>
                  <a:lnTo>
                    <a:pt x="1125" y="192"/>
                  </a:lnTo>
                  <a:lnTo>
                    <a:pt x="1123" y="180"/>
                  </a:lnTo>
                  <a:lnTo>
                    <a:pt x="1124" y="162"/>
                  </a:lnTo>
                  <a:lnTo>
                    <a:pt x="1128" y="143"/>
                  </a:lnTo>
                  <a:lnTo>
                    <a:pt x="1130" y="134"/>
                  </a:lnTo>
                  <a:lnTo>
                    <a:pt x="1133" y="124"/>
                  </a:lnTo>
                  <a:lnTo>
                    <a:pt x="1134" y="115"/>
                  </a:lnTo>
                  <a:lnTo>
                    <a:pt x="1133" y="103"/>
                  </a:lnTo>
                  <a:lnTo>
                    <a:pt x="1129" y="88"/>
                  </a:lnTo>
                  <a:lnTo>
                    <a:pt x="1124" y="71"/>
                  </a:lnTo>
                  <a:lnTo>
                    <a:pt x="1113" y="50"/>
                  </a:lnTo>
                  <a:lnTo>
                    <a:pt x="1099" y="25"/>
                  </a:lnTo>
                  <a:lnTo>
                    <a:pt x="1083" y="7"/>
                  </a:lnTo>
                  <a:lnTo>
                    <a:pt x="1067" y="0"/>
                  </a:lnTo>
                  <a:lnTo>
                    <a:pt x="1049" y="0"/>
                  </a:lnTo>
                  <a:lnTo>
                    <a:pt x="1031" y="4"/>
                  </a:lnTo>
                  <a:lnTo>
                    <a:pt x="1014" y="15"/>
                  </a:lnTo>
                  <a:lnTo>
                    <a:pt x="998" y="26"/>
                  </a:lnTo>
                  <a:lnTo>
                    <a:pt x="985" y="37"/>
                  </a:lnTo>
                  <a:lnTo>
                    <a:pt x="973" y="47"/>
                  </a:lnTo>
                  <a:lnTo>
                    <a:pt x="960" y="64"/>
                  </a:lnTo>
                  <a:lnTo>
                    <a:pt x="955" y="83"/>
                  </a:lnTo>
                  <a:lnTo>
                    <a:pt x="957" y="101"/>
                  </a:lnTo>
                  <a:lnTo>
                    <a:pt x="964" y="115"/>
                  </a:lnTo>
                  <a:lnTo>
                    <a:pt x="969" y="126"/>
                  </a:lnTo>
                  <a:lnTo>
                    <a:pt x="968" y="140"/>
                  </a:lnTo>
                  <a:lnTo>
                    <a:pt x="963" y="156"/>
                  </a:lnTo>
                  <a:lnTo>
                    <a:pt x="959" y="172"/>
                  </a:lnTo>
                  <a:lnTo>
                    <a:pt x="962" y="178"/>
                  </a:lnTo>
                  <a:lnTo>
                    <a:pt x="972" y="176"/>
                  </a:lnTo>
                  <a:lnTo>
                    <a:pt x="981" y="175"/>
                  </a:lnTo>
                  <a:lnTo>
                    <a:pt x="985" y="178"/>
                  </a:lnTo>
                  <a:lnTo>
                    <a:pt x="985" y="183"/>
                  </a:lnTo>
                  <a:lnTo>
                    <a:pt x="987" y="189"/>
                  </a:lnTo>
                  <a:lnTo>
                    <a:pt x="990" y="196"/>
                  </a:lnTo>
                  <a:lnTo>
                    <a:pt x="996" y="203"/>
                  </a:lnTo>
                  <a:lnTo>
                    <a:pt x="1000" y="210"/>
                  </a:lnTo>
                  <a:lnTo>
                    <a:pt x="1007" y="214"/>
                  </a:lnTo>
                  <a:lnTo>
                    <a:pt x="1013" y="215"/>
                  </a:lnTo>
                  <a:lnTo>
                    <a:pt x="1017" y="212"/>
                  </a:lnTo>
                  <a:lnTo>
                    <a:pt x="1026" y="206"/>
                  </a:lnTo>
                  <a:lnTo>
                    <a:pt x="1035" y="209"/>
                  </a:lnTo>
                  <a:lnTo>
                    <a:pt x="1042" y="219"/>
                  </a:lnTo>
                  <a:lnTo>
                    <a:pt x="1047" y="231"/>
                  </a:lnTo>
                  <a:lnTo>
                    <a:pt x="1023" y="267"/>
                  </a:lnTo>
                  <a:lnTo>
                    <a:pt x="1025" y="267"/>
                  </a:lnTo>
                  <a:lnTo>
                    <a:pt x="1030" y="270"/>
                  </a:lnTo>
                  <a:lnTo>
                    <a:pt x="1035" y="273"/>
                  </a:lnTo>
                  <a:lnTo>
                    <a:pt x="1040" y="283"/>
                  </a:lnTo>
                  <a:lnTo>
                    <a:pt x="1040" y="289"/>
                  </a:lnTo>
                  <a:lnTo>
                    <a:pt x="1037" y="298"/>
                  </a:lnTo>
                  <a:lnTo>
                    <a:pt x="1029" y="305"/>
                  </a:lnTo>
                  <a:lnTo>
                    <a:pt x="1020" y="313"/>
                  </a:lnTo>
                  <a:lnTo>
                    <a:pt x="1009" y="321"/>
                  </a:lnTo>
                  <a:lnTo>
                    <a:pt x="999" y="328"/>
                  </a:lnTo>
                  <a:lnTo>
                    <a:pt x="990" y="333"/>
                  </a:lnTo>
                  <a:lnTo>
                    <a:pt x="982" y="336"/>
                  </a:lnTo>
                  <a:lnTo>
                    <a:pt x="981" y="335"/>
                  </a:lnTo>
                  <a:lnTo>
                    <a:pt x="978" y="333"/>
                  </a:lnTo>
                  <a:lnTo>
                    <a:pt x="972" y="329"/>
                  </a:lnTo>
                  <a:lnTo>
                    <a:pt x="967" y="324"/>
                  </a:lnTo>
                  <a:lnTo>
                    <a:pt x="960" y="317"/>
                  </a:lnTo>
                  <a:lnTo>
                    <a:pt x="954" y="307"/>
                  </a:lnTo>
                  <a:lnTo>
                    <a:pt x="948" y="296"/>
                  </a:lnTo>
                  <a:lnTo>
                    <a:pt x="944" y="283"/>
                  </a:lnTo>
                  <a:lnTo>
                    <a:pt x="939" y="271"/>
                  </a:lnTo>
                  <a:lnTo>
                    <a:pt x="934" y="261"/>
                  </a:lnTo>
                  <a:lnTo>
                    <a:pt x="926" y="254"/>
                  </a:lnTo>
                  <a:lnTo>
                    <a:pt x="917" y="248"/>
                  </a:lnTo>
                  <a:lnTo>
                    <a:pt x="907" y="244"/>
                  </a:lnTo>
                  <a:lnTo>
                    <a:pt x="896" y="242"/>
                  </a:lnTo>
                  <a:lnTo>
                    <a:pt x="886" y="239"/>
                  </a:lnTo>
                  <a:lnTo>
                    <a:pt x="877" y="237"/>
                  </a:lnTo>
                  <a:lnTo>
                    <a:pt x="877" y="235"/>
                  </a:lnTo>
                  <a:lnTo>
                    <a:pt x="876" y="227"/>
                  </a:lnTo>
                  <a:lnTo>
                    <a:pt x="874" y="218"/>
                  </a:lnTo>
                  <a:lnTo>
                    <a:pt x="872" y="208"/>
                  </a:lnTo>
                  <a:lnTo>
                    <a:pt x="875" y="199"/>
                  </a:lnTo>
                  <a:lnTo>
                    <a:pt x="884" y="191"/>
                  </a:lnTo>
                  <a:lnTo>
                    <a:pt x="892" y="181"/>
                  </a:lnTo>
                  <a:lnTo>
                    <a:pt x="895" y="168"/>
                  </a:lnTo>
                  <a:lnTo>
                    <a:pt x="894" y="157"/>
                  </a:lnTo>
                  <a:lnTo>
                    <a:pt x="892" y="144"/>
                  </a:lnTo>
                  <a:lnTo>
                    <a:pt x="888" y="128"/>
                  </a:lnTo>
                  <a:lnTo>
                    <a:pt x="883" y="110"/>
                  </a:lnTo>
                  <a:lnTo>
                    <a:pt x="876" y="92"/>
                  </a:lnTo>
                  <a:lnTo>
                    <a:pt x="865" y="76"/>
                  </a:lnTo>
                  <a:lnTo>
                    <a:pt x="851" y="61"/>
                  </a:lnTo>
                  <a:lnTo>
                    <a:pt x="834" y="49"/>
                  </a:lnTo>
                  <a:lnTo>
                    <a:pt x="815" y="43"/>
                  </a:lnTo>
                  <a:lnTo>
                    <a:pt x="798" y="43"/>
                  </a:lnTo>
                  <a:lnTo>
                    <a:pt x="782" y="49"/>
                  </a:lnTo>
                  <a:lnTo>
                    <a:pt x="769" y="58"/>
                  </a:lnTo>
                  <a:lnTo>
                    <a:pt x="756" y="70"/>
                  </a:lnTo>
                  <a:lnTo>
                    <a:pt x="747" y="84"/>
                  </a:lnTo>
                  <a:lnTo>
                    <a:pt x="738" y="99"/>
                  </a:lnTo>
                  <a:lnTo>
                    <a:pt x="732" y="115"/>
                  </a:lnTo>
                  <a:lnTo>
                    <a:pt x="725" y="144"/>
                  </a:lnTo>
                  <a:lnTo>
                    <a:pt x="723" y="167"/>
                  </a:lnTo>
                  <a:lnTo>
                    <a:pt x="730" y="185"/>
                  </a:lnTo>
                  <a:lnTo>
                    <a:pt x="744" y="196"/>
                  </a:lnTo>
                  <a:lnTo>
                    <a:pt x="747" y="197"/>
                  </a:lnTo>
                  <a:lnTo>
                    <a:pt x="749" y="198"/>
                  </a:lnTo>
                  <a:lnTo>
                    <a:pt x="752" y="199"/>
                  </a:lnTo>
                  <a:lnTo>
                    <a:pt x="753" y="199"/>
                  </a:lnTo>
                  <a:lnTo>
                    <a:pt x="752" y="199"/>
                  </a:lnTo>
                  <a:lnTo>
                    <a:pt x="752" y="201"/>
                  </a:lnTo>
                  <a:lnTo>
                    <a:pt x="752" y="203"/>
                  </a:lnTo>
                  <a:lnTo>
                    <a:pt x="753" y="206"/>
                  </a:lnTo>
                  <a:lnTo>
                    <a:pt x="754" y="214"/>
                  </a:lnTo>
                  <a:lnTo>
                    <a:pt x="749" y="223"/>
                  </a:lnTo>
                  <a:lnTo>
                    <a:pt x="743" y="232"/>
                  </a:lnTo>
                  <a:lnTo>
                    <a:pt x="735" y="243"/>
                  </a:lnTo>
                  <a:lnTo>
                    <a:pt x="717" y="243"/>
                  </a:lnTo>
                  <a:lnTo>
                    <a:pt x="702" y="249"/>
                  </a:lnTo>
                  <a:lnTo>
                    <a:pt x="689" y="260"/>
                  </a:lnTo>
                  <a:lnTo>
                    <a:pt x="682" y="275"/>
                  </a:lnTo>
                  <a:lnTo>
                    <a:pt x="676" y="292"/>
                  </a:lnTo>
                  <a:lnTo>
                    <a:pt x="673" y="309"/>
                  </a:lnTo>
                  <a:lnTo>
                    <a:pt x="674" y="326"/>
                  </a:lnTo>
                  <a:lnTo>
                    <a:pt x="677" y="340"/>
                  </a:lnTo>
                  <a:lnTo>
                    <a:pt x="675" y="340"/>
                  </a:lnTo>
                  <a:lnTo>
                    <a:pt x="670" y="341"/>
                  </a:lnTo>
                  <a:lnTo>
                    <a:pt x="665" y="345"/>
                  </a:lnTo>
                  <a:lnTo>
                    <a:pt x="658" y="352"/>
                  </a:lnTo>
                  <a:lnTo>
                    <a:pt x="653" y="347"/>
                  </a:lnTo>
                  <a:lnTo>
                    <a:pt x="649" y="344"/>
                  </a:lnTo>
                  <a:lnTo>
                    <a:pt x="645" y="342"/>
                  </a:lnTo>
                  <a:lnTo>
                    <a:pt x="641" y="342"/>
                  </a:lnTo>
                  <a:lnTo>
                    <a:pt x="636" y="342"/>
                  </a:lnTo>
                  <a:lnTo>
                    <a:pt x="632" y="345"/>
                  </a:lnTo>
                  <a:lnTo>
                    <a:pt x="626" y="346"/>
                  </a:lnTo>
                  <a:lnTo>
                    <a:pt x="619" y="349"/>
                  </a:lnTo>
                  <a:lnTo>
                    <a:pt x="591" y="281"/>
                  </a:lnTo>
                  <a:lnTo>
                    <a:pt x="571" y="293"/>
                  </a:lnTo>
                  <a:lnTo>
                    <a:pt x="572" y="295"/>
                  </a:lnTo>
                  <a:lnTo>
                    <a:pt x="574" y="300"/>
                  </a:lnTo>
                  <a:lnTo>
                    <a:pt x="579" y="307"/>
                  </a:lnTo>
                  <a:lnTo>
                    <a:pt x="584" y="317"/>
                  </a:lnTo>
                  <a:lnTo>
                    <a:pt x="590" y="328"/>
                  </a:lnTo>
                  <a:lnTo>
                    <a:pt x="596" y="339"/>
                  </a:lnTo>
                  <a:lnTo>
                    <a:pt x="602" y="350"/>
                  </a:lnTo>
                  <a:lnTo>
                    <a:pt x="608" y="358"/>
                  </a:lnTo>
                  <a:lnTo>
                    <a:pt x="599" y="365"/>
                  </a:lnTo>
                  <a:lnTo>
                    <a:pt x="597" y="381"/>
                  </a:lnTo>
                  <a:lnTo>
                    <a:pt x="601" y="402"/>
                  </a:lnTo>
                  <a:lnTo>
                    <a:pt x="610" y="421"/>
                  </a:lnTo>
                  <a:lnTo>
                    <a:pt x="513" y="421"/>
                  </a:lnTo>
                  <a:lnTo>
                    <a:pt x="547" y="342"/>
                  </a:lnTo>
                  <a:lnTo>
                    <a:pt x="460" y="261"/>
                  </a:lnTo>
                  <a:lnTo>
                    <a:pt x="379" y="408"/>
                  </a:lnTo>
                  <a:lnTo>
                    <a:pt x="375" y="408"/>
                  </a:lnTo>
                  <a:lnTo>
                    <a:pt x="367" y="408"/>
                  </a:lnTo>
                  <a:lnTo>
                    <a:pt x="356" y="408"/>
                  </a:lnTo>
                  <a:lnTo>
                    <a:pt x="342" y="407"/>
                  </a:lnTo>
                  <a:lnTo>
                    <a:pt x="328" y="407"/>
                  </a:lnTo>
                  <a:lnTo>
                    <a:pt x="312" y="405"/>
                  </a:lnTo>
                  <a:lnTo>
                    <a:pt x="298" y="404"/>
                  </a:lnTo>
                  <a:lnTo>
                    <a:pt x="288" y="402"/>
                  </a:lnTo>
                  <a:lnTo>
                    <a:pt x="285" y="384"/>
                  </a:lnTo>
                  <a:lnTo>
                    <a:pt x="278" y="353"/>
                  </a:lnTo>
                  <a:lnTo>
                    <a:pt x="269" y="324"/>
                  </a:lnTo>
                  <a:lnTo>
                    <a:pt x="259" y="305"/>
                  </a:lnTo>
                  <a:lnTo>
                    <a:pt x="259" y="300"/>
                  </a:lnTo>
                  <a:lnTo>
                    <a:pt x="259" y="290"/>
                  </a:lnTo>
                  <a:lnTo>
                    <a:pt x="262" y="279"/>
                  </a:lnTo>
                  <a:lnTo>
                    <a:pt x="272" y="273"/>
                  </a:lnTo>
                  <a:lnTo>
                    <a:pt x="279" y="273"/>
                  </a:lnTo>
                  <a:lnTo>
                    <a:pt x="287" y="276"/>
                  </a:lnTo>
                  <a:lnTo>
                    <a:pt x="295" y="281"/>
                  </a:lnTo>
                  <a:lnTo>
                    <a:pt x="303" y="286"/>
                  </a:lnTo>
                  <a:lnTo>
                    <a:pt x="311" y="290"/>
                  </a:lnTo>
                  <a:lnTo>
                    <a:pt x="316" y="294"/>
                  </a:lnTo>
                  <a:lnTo>
                    <a:pt x="321" y="296"/>
                  </a:lnTo>
                  <a:lnTo>
                    <a:pt x="323" y="295"/>
                  </a:lnTo>
                  <a:lnTo>
                    <a:pt x="327" y="289"/>
                  </a:lnTo>
                  <a:lnTo>
                    <a:pt x="331" y="284"/>
                  </a:lnTo>
                  <a:lnTo>
                    <a:pt x="338" y="282"/>
                  </a:lnTo>
                  <a:lnTo>
                    <a:pt x="344" y="281"/>
                  </a:lnTo>
                  <a:lnTo>
                    <a:pt x="349" y="277"/>
                  </a:lnTo>
                  <a:lnTo>
                    <a:pt x="354" y="269"/>
                  </a:lnTo>
                  <a:lnTo>
                    <a:pt x="357" y="260"/>
                  </a:lnTo>
                  <a:lnTo>
                    <a:pt x="358" y="256"/>
                  </a:lnTo>
                  <a:lnTo>
                    <a:pt x="363" y="258"/>
                  </a:lnTo>
                  <a:lnTo>
                    <a:pt x="371" y="258"/>
                  </a:lnTo>
                  <a:lnTo>
                    <a:pt x="377" y="256"/>
                  </a:lnTo>
                  <a:lnTo>
                    <a:pt x="379" y="252"/>
                  </a:lnTo>
                  <a:lnTo>
                    <a:pt x="377" y="242"/>
                  </a:lnTo>
                  <a:lnTo>
                    <a:pt x="379" y="231"/>
                  </a:lnTo>
                  <a:lnTo>
                    <a:pt x="381" y="219"/>
                  </a:lnTo>
                  <a:lnTo>
                    <a:pt x="384" y="204"/>
                  </a:lnTo>
                  <a:lnTo>
                    <a:pt x="388" y="199"/>
                  </a:lnTo>
                  <a:lnTo>
                    <a:pt x="393" y="198"/>
                  </a:lnTo>
                  <a:lnTo>
                    <a:pt x="400" y="198"/>
                  </a:lnTo>
                  <a:lnTo>
                    <a:pt x="408" y="196"/>
                  </a:lnTo>
                  <a:lnTo>
                    <a:pt x="412" y="191"/>
                  </a:lnTo>
                  <a:lnTo>
                    <a:pt x="414" y="179"/>
                  </a:lnTo>
                  <a:lnTo>
                    <a:pt x="409" y="158"/>
                  </a:lnTo>
                  <a:lnTo>
                    <a:pt x="397" y="128"/>
                  </a:lnTo>
                  <a:lnTo>
                    <a:pt x="380" y="98"/>
                  </a:lnTo>
                  <a:lnTo>
                    <a:pt x="360" y="78"/>
                  </a:lnTo>
                  <a:lnTo>
                    <a:pt x="341" y="69"/>
                  </a:lnTo>
                  <a:lnTo>
                    <a:pt x="322" y="66"/>
                  </a:lnTo>
                  <a:lnTo>
                    <a:pt x="303" y="69"/>
                  </a:lnTo>
                  <a:lnTo>
                    <a:pt x="286" y="75"/>
                  </a:lnTo>
                  <a:lnTo>
                    <a:pt x="271" y="81"/>
                  </a:lnTo>
                  <a:lnTo>
                    <a:pt x="260" y="84"/>
                  </a:lnTo>
                  <a:lnTo>
                    <a:pt x="246" y="98"/>
                  </a:lnTo>
                  <a:lnTo>
                    <a:pt x="241" y="120"/>
                  </a:lnTo>
                  <a:lnTo>
                    <a:pt x="239" y="143"/>
                  </a:lnTo>
                  <a:lnTo>
                    <a:pt x="242" y="158"/>
                  </a:lnTo>
                  <a:lnTo>
                    <a:pt x="239" y="168"/>
                  </a:lnTo>
                  <a:lnTo>
                    <a:pt x="233" y="175"/>
                  </a:lnTo>
                  <a:lnTo>
                    <a:pt x="225" y="184"/>
                  </a:lnTo>
                  <a:lnTo>
                    <a:pt x="221" y="193"/>
                  </a:lnTo>
                  <a:lnTo>
                    <a:pt x="203" y="172"/>
                  </a:lnTo>
                  <a:lnTo>
                    <a:pt x="201" y="174"/>
                  </a:lnTo>
                  <a:lnTo>
                    <a:pt x="197" y="181"/>
                  </a:lnTo>
                  <a:lnTo>
                    <a:pt x="191" y="191"/>
                  </a:lnTo>
                  <a:lnTo>
                    <a:pt x="186" y="199"/>
                  </a:lnTo>
                  <a:lnTo>
                    <a:pt x="175" y="190"/>
                  </a:lnTo>
                  <a:lnTo>
                    <a:pt x="161" y="189"/>
                  </a:lnTo>
                  <a:lnTo>
                    <a:pt x="148" y="192"/>
                  </a:lnTo>
                  <a:lnTo>
                    <a:pt x="134" y="201"/>
                  </a:lnTo>
                  <a:lnTo>
                    <a:pt x="121" y="212"/>
                  </a:lnTo>
                  <a:lnTo>
                    <a:pt x="108" y="225"/>
                  </a:lnTo>
                  <a:lnTo>
                    <a:pt x="98" y="237"/>
                  </a:lnTo>
                  <a:lnTo>
                    <a:pt x="89" y="249"/>
                  </a:lnTo>
                  <a:lnTo>
                    <a:pt x="74" y="267"/>
                  </a:lnTo>
                  <a:lnTo>
                    <a:pt x="59" y="289"/>
                  </a:lnTo>
                  <a:lnTo>
                    <a:pt x="43" y="313"/>
                  </a:lnTo>
                  <a:lnTo>
                    <a:pt x="28" y="339"/>
                  </a:lnTo>
                  <a:lnTo>
                    <a:pt x="16" y="363"/>
                  </a:lnTo>
                  <a:lnTo>
                    <a:pt x="5" y="386"/>
                  </a:lnTo>
                  <a:lnTo>
                    <a:pt x="0" y="407"/>
                  </a:lnTo>
                  <a:lnTo>
                    <a:pt x="0" y="421"/>
                  </a:lnTo>
                  <a:lnTo>
                    <a:pt x="0" y="792"/>
                  </a:lnTo>
                  <a:lnTo>
                    <a:pt x="384" y="792"/>
                  </a:lnTo>
                  <a:lnTo>
                    <a:pt x="942" y="792"/>
                  </a:lnTo>
                  <a:lnTo>
                    <a:pt x="1265" y="792"/>
                  </a:lnTo>
                  <a:lnTo>
                    <a:pt x="1265" y="421"/>
                  </a:lnTo>
                  <a:lnTo>
                    <a:pt x="1262" y="421"/>
                  </a:lnTo>
                  <a:close/>
                </a:path>
              </a:pathLst>
            </a:custGeom>
            <a:solidFill>
              <a:srgbClr val="B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2681288" y="1125538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 flipH="1">
            <a:off x="7434263" y="1125538"/>
            <a:ext cx="7191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4086225" y="1628775"/>
            <a:ext cx="0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4356100" y="1196975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6569075" y="1557338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72" name="Text Box 16"/>
          <p:cNvSpPr txBox="1">
            <a:spLocks noChangeArrowheads="1"/>
          </p:cNvSpPr>
          <p:nvPr/>
        </p:nvSpPr>
        <p:spPr bwMode="auto">
          <a:xfrm>
            <a:off x="3384550" y="836613"/>
            <a:ext cx="338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9473" name="Text Box 17"/>
          <p:cNvSpPr txBox="1">
            <a:spLocks noChangeArrowheads="1"/>
          </p:cNvSpPr>
          <p:nvPr/>
        </p:nvSpPr>
        <p:spPr bwMode="auto">
          <a:xfrm>
            <a:off x="7056438" y="836613"/>
            <a:ext cx="338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9474" name="Text Box 18"/>
          <p:cNvSpPr txBox="1">
            <a:spLocks noChangeArrowheads="1"/>
          </p:cNvSpPr>
          <p:nvPr/>
        </p:nvSpPr>
        <p:spPr bwMode="auto">
          <a:xfrm>
            <a:off x="4787900" y="836613"/>
            <a:ext cx="338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19475" name="Text Box 19"/>
          <p:cNvSpPr txBox="1">
            <a:spLocks noChangeArrowheads="1"/>
          </p:cNvSpPr>
          <p:nvPr/>
        </p:nvSpPr>
        <p:spPr bwMode="auto">
          <a:xfrm>
            <a:off x="3654425" y="1700213"/>
            <a:ext cx="338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6137275" y="1700213"/>
            <a:ext cx="338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4086225" y="836613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6569075" y="836613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4086225" y="3500438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1008063" y="4724400"/>
            <a:ext cx="40322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</a:t>
            </a: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 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 I</a:t>
            </a: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 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 I</a:t>
            </a: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 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</a:t>
            </a: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 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+ I</a:t>
            </a: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 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 I</a:t>
            </a: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 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</a:t>
            </a: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-I</a:t>
            </a: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 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 I</a:t>
            </a: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 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+ I</a:t>
            </a: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 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+ I</a:t>
            </a:r>
            <a:r>
              <a:rPr kumimoji="1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 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 0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6569075" y="3429000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19482" name="Text Box 26"/>
          <p:cNvSpPr txBox="1">
            <a:spLocks noChangeArrowheads="1"/>
          </p:cNvSpPr>
          <p:nvPr/>
        </p:nvSpPr>
        <p:spPr bwMode="auto">
          <a:xfrm>
            <a:off x="4716463" y="4149725"/>
            <a:ext cx="23209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由任意两个方程可以得出第三个方程，即有一个方程不独立。</a:t>
            </a:r>
          </a:p>
        </p:txBody>
      </p:sp>
      <p:sp>
        <p:nvSpPr>
          <p:cNvPr id="19484" name="Text Box 28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2478687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9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755650" y="981075"/>
            <a:ext cx="7777163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结论：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（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）含有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n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个节点的完整电路，由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KCL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只能列出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(n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Symbol" panose="05050102010706020507" pitchFamily="18" charset="2"/>
              </a:rPr>
              <a:t>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1)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个独立的电流方程。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为了保证所列方程独立，每一个方程中至少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应包含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一个新的支路电流。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（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）列节点电流方程时，只需考虑电流的参考方向。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（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）电流的实际方向可根据数值的正、负来判断。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325919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交流提纲</a:t>
            </a:r>
          </a:p>
        </p:txBody>
      </p:sp>
      <p:sp>
        <p:nvSpPr>
          <p:cNvPr id="3" name="标题 1"/>
          <p:cNvSpPr txBox="1">
            <a:spLocks/>
          </p:cNvSpPr>
          <p:nvPr/>
        </p:nvSpPr>
        <p:spPr bwMode="auto"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考核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04800" y="1981200"/>
            <a:ext cx="8540750" cy="3886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成绩：平时成绩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30%+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考试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70%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出勤出清率（点到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4~8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考试成绩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考试形式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：闭卷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57554" y="85723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dirty="0"/>
              <a:t>考核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98438" y="1052513"/>
            <a:ext cx="8640762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二）、基尔霍夫电压定律（回路电压定律</a:t>
            </a:r>
            <a:r>
              <a:rPr kumimoji="0" lang="en-US" altLang="zh-CN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KVL</a:t>
            </a: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</a:t>
            </a: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/>
            </a:r>
            <a:b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endParaRPr kumimoji="0" lang="zh-CN" altLang="en-US" sz="4000" b="0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7" name="Rectangle 46"/>
          <p:cNvSpPr>
            <a:spLocks noChangeArrowheads="1"/>
          </p:cNvSpPr>
          <p:nvPr/>
        </p:nvSpPr>
        <p:spPr bwMode="auto">
          <a:xfrm>
            <a:off x="306388" y="1844675"/>
            <a:ext cx="84232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　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、第一种表述：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在任一时刻，绕</a:t>
            </a:r>
            <a:r>
              <a:rPr kumimoji="0" lang="zh-CN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闭合回路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一周，各</a:t>
            </a:r>
            <a:r>
              <a:rPr kumimoji="0" lang="zh-CN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电压降的代数和恒等于零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。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3275013" y="2924175"/>
            <a:ext cx="2428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即</a:t>
            </a: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40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∑Ｕ＝０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684213" y="3429000"/>
            <a:ext cx="7797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列方程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Wingdings" panose="05000000000000000000" pitchFamily="2" charset="2"/>
              </a:rPr>
              <a:t>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Wingdings" panose="05000000000000000000" pitchFamily="2" charset="2"/>
              </a:rPr>
              <a:t>（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Wingdings" panose="05000000000000000000" pitchFamily="2" charset="2"/>
              </a:rPr>
              <a:t>1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Wingdings" panose="05000000000000000000" pitchFamily="2" charset="2"/>
              </a:rPr>
              <a:t>）任选回路绕行方向（顺或逆时针）；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Wingdings" panose="05000000000000000000" pitchFamily="2" charset="2"/>
              </a:rPr>
              <a:t>（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Wingdings" panose="05000000000000000000" pitchFamily="2" charset="2"/>
              </a:rPr>
              <a:t>2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Wingdings" panose="05000000000000000000" pitchFamily="2" charset="2"/>
              </a:rPr>
              <a:t>）回路上与绕行方向相同的电压降取正，反之取负。</a:t>
            </a: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287872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" dur="500"/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500"/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3" dur="500"/>
                                        <p:tgtEl>
                                          <p:spTgt spid="21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1" name="Object 3"/>
          <p:cNvGraphicFramePr>
            <a:graphicFrameLocks noGrp="1" noChangeAspect="1"/>
          </p:cNvGraphicFramePr>
          <p:nvPr>
            <p:ph/>
          </p:nvPr>
        </p:nvGraphicFramePr>
        <p:xfrm>
          <a:off x="0" y="1844675"/>
          <a:ext cx="3762375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Visio" r:id="rId5" imgW="2305288" imgH="1336596" progId="Visio.Drawing.11">
                  <p:embed/>
                </p:oleObj>
              </mc:Choice>
              <mc:Fallback>
                <p:oleObj name="Visio" r:id="rId5" imgW="2305288" imgH="1336596" progId="Visio.Drawing.11">
                  <p:embed/>
                  <p:pic>
                    <p:nvPicPr>
                      <p:cNvPr id="22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44675"/>
                        <a:ext cx="3762375" cy="295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68313" y="333375"/>
            <a:ext cx="447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基尔霍夫电压定律实验验证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3436938" y="3573463"/>
            <a:ext cx="4429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12V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0" y="3573463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9V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827088" y="2420938"/>
            <a:ext cx="317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+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1547813" y="2420938"/>
            <a:ext cx="26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042988" y="2492375"/>
            <a:ext cx="65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1.9V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71775" y="2420938"/>
            <a:ext cx="317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+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2268538" y="2420938"/>
            <a:ext cx="26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2339975" y="2492375"/>
            <a:ext cx="65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4.9V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2073275" y="2800350"/>
            <a:ext cx="23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+</a:t>
            </a:r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2087563" y="3573463"/>
            <a:ext cx="195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</a:t>
            </a:r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1835150" y="3141663"/>
            <a:ext cx="7191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7.1V</a:t>
            </a:r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1533525" y="1987550"/>
            <a:ext cx="211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179388" y="4941888"/>
            <a:ext cx="37449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1.9V + 7.1V - 9V 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4.9V + 7.1V - 12V 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1.9V - 4.9V + 12V - 9V = 0</a:t>
            </a:r>
          </a:p>
        </p:txBody>
      </p:sp>
      <p:sp>
        <p:nvSpPr>
          <p:cNvPr id="22546" name="AutoShape 18"/>
          <p:cNvSpPr>
            <a:spLocks noChangeArrowheads="1"/>
          </p:cNvSpPr>
          <p:nvPr/>
        </p:nvSpPr>
        <p:spPr bwMode="auto">
          <a:xfrm rot="-2547621">
            <a:off x="900113" y="2997200"/>
            <a:ext cx="574675" cy="719138"/>
          </a:xfrm>
          <a:custGeom>
            <a:avLst/>
            <a:gdLst>
              <a:gd name="G0" fmla="+- 4039621 0 0"/>
              <a:gd name="G1" fmla="+- -11396314 0 0"/>
              <a:gd name="G2" fmla="+- 4039621 0 -11396314"/>
              <a:gd name="G3" fmla="+- 10800 0 0"/>
              <a:gd name="G4" fmla="+- 0 0 4039621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738 0 0"/>
              <a:gd name="G9" fmla="+- 0 0 -11396314"/>
              <a:gd name="G10" fmla="+- 5738 0 2700"/>
              <a:gd name="G11" fmla="cos G10 4039621"/>
              <a:gd name="G12" fmla="sin G10 4039621"/>
              <a:gd name="G13" fmla="cos 13500 4039621"/>
              <a:gd name="G14" fmla="sin 13500 4039621"/>
              <a:gd name="G15" fmla="+- G11 10800 0"/>
              <a:gd name="G16" fmla="+- G12 10800 0"/>
              <a:gd name="G17" fmla="+- G13 10800 0"/>
              <a:gd name="G18" fmla="+- G14 10800 0"/>
              <a:gd name="G19" fmla="*/ 5738 1 2"/>
              <a:gd name="G20" fmla="+- G19 5400 0"/>
              <a:gd name="G21" fmla="cos G20 4039621"/>
              <a:gd name="G22" fmla="sin G20 4039621"/>
              <a:gd name="G23" fmla="+- G21 10800 0"/>
              <a:gd name="G24" fmla="+- G12 G23 G22"/>
              <a:gd name="G25" fmla="+- G22 G23 G11"/>
              <a:gd name="G26" fmla="cos 10800 4039621"/>
              <a:gd name="G27" fmla="sin 10800 4039621"/>
              <a:gd name="G28" fmla="cos 5738 4039621"/>
              <a:gd name="G29" fmla="sin 5738 4039621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396314"/>
              <a:gd name="G36" fmla="sin G34 -11396314"/>
              <a:gd name="G37" fmla="+/ -11396314 4039621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738 G39"/>
              <a:gd name="G43" fmla="sin 5738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6819 w 21600"/>
              <a:gd name="T5" fmla="*/ 1833 h 21600"/>
              <a:gd name="T6" fmla="*/ 2577 w 21600"/>
              <a:gd name="T7" fmla="*/ 9920 h 21600"/>
              <a:gd name="T8" fmla="*/ 13998 w 21600"/>
              <a:gd name="T9" fmla="*/ 6035 h 21600"/>
              <a:gd name="T10" fmla="*/ 17212 w 21600"/>
              <a:gd name="T11" fmla="*/ 22679 h 21600"/>
              <a:gd name="T12" fmla="*/ 10124 w 21600"/>
              <a:gd name="T13" fmla="*/ 20560 h 21600"/>
              <a:gd name="T14" fmla="*/ 12243 w 21600"/>
              <a:gd name="T15" fmla="*/ 1347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3525" y="15849"/>
                </a:moveTo>
                <a:cubicBezTo>
                  <a:pt x="15381" y="14847"/>
                  <a:pt x="16538" y="12908"/>
                  <a:pt x="16538" y="10800"/>
                </a:cubicBezTo>
                <a:cubicBezTo>
                  <a:pt x="16538" y="7630"/>
                  <a:pt x="13969" y="5062"/>
                  <a:pt x="10800" y="5062"/>
                </a:cubicBezTo>
                <a:cubicBezTo>
                  <a:pt x="7867" y="5062"/>
                  <a:pt x="5406" y="7273"/>
                  <a:pt x="5094" y="10189"/>
                </a:cubicBezTo>
                <a:lnTo>
                  <a:pt x="61" y="9651"/>
                </a:lnTo>
                <a:cubicBezTo>
                  <a:pt x="648" y="4162"/>
                  <a:pt x="5280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4769"/>
                  <a:pt x="19422" y="18418"/>
                  <a:pt x="15930" y="20303"/>
                </a:cubicBezTo>
                <a:lnTo>
                  <a:pt x="17212" y="22679"/>
                </a:lnTo>
                <a:lnTo>
                  <a:pt x="10124" y="20560"/>
                </a:lnTo>
                <a:lnTo>
                  <a:pt x="12243" y="13473"/>
                </a:lnTo>
                <a:lnTo>
                  <a:pt x="13525" y="1584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47" name="AutoShape 19"/>
          <p:cNvSpPr>
            <a:spLocks noChangeArrowheads="1"/>
          </p:cNvSpPr>
          <p:nvPr/>
        </p:nvSpPr>
        <p:spPr bwMode="auto">
          <a:xfrm rot="20555338" flipH="1">
            <a:off x="2411413" y="3068638"/>
            <a:ext cx="539750" cy="711200"/>
          </a:xfrm>
          <a:custGeom>
            <a:avLst/>
            <a:gdLst>
              <a:gd name="G0" fmla="+- 0 0 0"/>
              <a:gd name="G1" fmla="+- 7932785 0 0"/>
              <a:gd name="G2" fmla="+- 0 0 7932785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7932785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7932785"/>
              <a:gd name="G36" fmla="sin G34 7932785"/>
              <a:gd name="G37" fmla="+/ 7932785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5485 w 21600"/>
              <a:gd name="T5" fmla="*/ 1398 h 21600"/>
              <a:gd name="T6" fmla="*/ 6622 w 21600"/>
              <a:gd name="T7" fmla="*/ 17739 h 21600"/>
              <a:gd name="T8" fmla="*/ 8142 w 21600"/>
              <a:gd name="T9" fmla="*/ 6099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400" y="12694"/>
                  <a:pt x="6392" y="14449"/>
                  <a:pt x="8015" y="15426"/>
                </a:cubicBezTo>
                <a:lnTo>
                  <a:pt x="5230" y="20053"/>
                </a:lnTo>
                <a:cubicBezTo>
                  <a:pt x="1984" y="18099"/>
                  <a:pt x="0" y="1458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22550" name="Text Box 22"/>
          <p:cNvSpPr txBox="1">
            <a:spLocks noChangeArrowheads="1"/>
          </p:cNvSpPr>
          <p:nvPr/>
        </p:nvSpPr>
        <p:spPr bwMode="auto">
          <a:xfrm>
            <a:off x="611188" y="333375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129" r:id="rId2" imgW="6961905" imgH="5473295"/>
        </mc:Choice>
        <mc:Fallback>
          <p:control r:id="rId2" imgW="6961905" imgH="5473295">
            <p:pic>
              <p:nvPicPr>
                <p:cNvPr id="22530" name="FOfficeDoc2"/>
                <p:cNvPicPr preferRelativeResize="0">
                  <a:picLocks noChangeAspect="1" noChangeArrowheads="1" noChangeShapeType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4300" y="908050"/>
                  <a:ext cx="5219700" cy="5473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9927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468313" y="1700213"/>
            <a:ext cx="1727200" cy="2665412"/>
            <a:chOff x="0" y="0"/>
            <a:chExt cx="1088" cy="1134"/>
          </a:xfrm>
        </p:grpSpPr>
        <p:sp>
          <p:nvSpPr>
            <p:cNvPr id="23555" name="Text Box 12"/>
            <p:cNvSpPr txBox="1">
              <a:spLocks noChangeArrowheads="1"/>
            </p:cNvSpPr>
            <p:nvPr/>
          </p:nvSpPr>
          <p:spPr bwMode="auto">
            <a:xfrm>
              <a:off x="0" y="635"/>
              <a:ext cx="363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6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23556" name="Line 13"/>
            <p:cNvSpPr>
              <a:spLocks noChangeShapeType="1"/>
            </p:cNvSpPr>
            <p:nvPr/>
          </p:nvSpPr>
          <p:spPr bwMode="auto">
            <a:xfrm>
              <a:off x="318" y="1134"/>
              <a:ext cx="77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3557" name="Group 5"/>
            <p:cNvGrpSpPr>
              <a:grpSpLocks/>
            </p:cNvGrpSpPr>
            <p:nvPr/>
          </p:nvGrpSpPr>
          <p:grpSpPr bwMode="auto">
            <a:xfrm>
              <a:off x="182" y="0"/>
              <a:ext cx="272" cy="1134"/>
              <a:chOff x="0" y="0"/>
              <a:chExt cx="272" cy="1134"/>
            </a:xfrm>
          </p:grpSpPr>
          <p:sp>
            <p:nvSpPr>
              <p:cNvPr id="23558" name="Line 15"/>
              <p:cNvSpPr>
                <a:spLocks noChangeShapeType="1"/>
              </p:cNvSpPr>
              <p:nvPr/>
            </p:nvSpPr>
            <p:spPr bwMode="auto">
              <a:xfrm>
                <a:off x="0" y="318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3559" name="Group 7"/>
              <p:cNvGrpSpPr>
                <a:grpSpLocks/>
              </p:cNvGrpSpPr>
              <p:nvPr/>
            </p:nvGrpSpPr>
            <p:grpSpPr bwMode="auto">
              <a:xfrm>
                <a:off x="91" y="0"/>
                <a:ext cx="90" cy="1134"/>
                <a:chOff x="0" y="0"/>
                <a:chExt cx="90" cy="1134"/>
              </a:xfrm>
            </p:grpSpPr>
            <p:sp>
              <p:nvSpPr>
                <p:cNvPr id="23560" name="Rectangle 17"/>
                <p:cNvSpPr>
                  <a:spLocks noChangeArrowheads="1"/>
                </p:cNvSpPr>
                <p:nvPr/>
              </p:nvSpPr>
              <p:spPr bwMode="auto">
                <a:xfrm>
                  <a:off x="0" y="635"/>
                  <a:ext cx="90" cy="318"/>
                </a:xfrm>
                <a:prstGeom prst="rect">
                  <a:avLst/>
                </a:pr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561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5" y="408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562" name="Line 19"/>
                <p:cNvSpPr>
                  <a:spLocks noChangeShapeType="1"/>
                </p:cNvSpPr>
                <p:nvPr/>
              </p:nvSpPr>
              <p:spPr bwMode="auto">
                <a:xfrm>
                  <a:off x="45" y="953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563" name="Line 20"/>
                <p:cNvSpPr>
                  <a:spLocks noChangeShapeType="1"/>
                </p:cNvSpPr>
                <p:nvPr/>
              </p:nvSpPr>
              <p:spPr bwMode="auto">
                <a:xfrm>
                  <a:off x="0" y="408"/>
                  <a:ext cx="9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564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45" y="0"/>
                  <a:ext cx="0" cy="3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3565" name="Line 22"/>
            <p:cNvSpPr>
              <a:spLocks noChangeShapeType="1"/>
            </p:cNvSpPr>
            <p:nvPr/>
          </p:nvSpPr>
          <p:spPr bwMode="auto">
            <a:xfrm>
              <a:off x="318" y="0"/>
              <a:ext cx="77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66" name="Text Box 23"/>
            <p:cNvSpPr txBox="1">
              <a:spLocks noChangeArrowheads="1"/>
            </p:cNvSpPr>
            <p:nvPr/>
          </p:nvSpPr>
          <p:spPr bwMode="auto">
            <a:xfrm>
              <a:off x="46" y="136"/>
              <a:ext cx="499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</p:grpSp>
      <p:grpSp>
        <p:nvGrpSpPr>
          <p:cNvPr id="23567" name="Group 15"/>
          <p:cNvGrpSpPr>
            <a:grpSpLocks/>
          </p:cNvGrpSpPr>
          <p:nvPr/>
        </p:nvGrpSpPr>
        <p:grpSpPr bwMode="auto">
          <a:xfrm>
            <a:off x="2195513" y="1700213"/>
            <a:ext cx="1298575" cy="2665412"/>
            <a:chOff x="0" y="0"/>
            <a:chExt cx="817" cy="1134"/>
          </a:xfrm>
        </p:grpSpPr>
        <p:sp>
          <p:nvSpPr>
            <p:cNvPr id="23568" name="Rectangle 34"/>
            <p:cNvSpPr>
              <a:spLocks noChangeArrowheads="1"/>
            </p:cNvSpPr>
            <p:nvPr/>
          </p:nvSpPr>
          <p:spPr bwMode="auto">
            <a:xfrm>
              <a:off x="726" y="408"/>
              <a:ext cx="90" cy="31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69" name="Line 35"/>
            <p:cNvSpPr>
              <a:spLocks noChangeShapeType="1"/>
            </p:cNvSpPr>
            <p:nvPr/>
          </p:nvSpPr>
          <p:spPr bwMode="auto">
            <a:xfrm flipV="1">
              <a:off x="772" y="0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70" name="Line 36"/>
            <p:cNvSpPr>
              <a:spLocks noChangeShapeType="1"/>
            </p:cNvSpPr>
            <p:nvPr/>
          </p:nvSpPr>
          <p:spPr bwMode="auto">
            <a:xfrm>
              <a:off x="772" y="726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71" name="Text Box 37"/>
            <p:cNvSpPr txBox="1">
              <a:spLocks noChangeArrowheads="1"/>
            </p:cNvSpPr>
            <p:nvPr/>
          </p:nvSpPr>
          <p:spPr bwMode="auto">
            <a:xfrm>
              <a:off x="454" y="408"/>
              <a:ext cx="363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</a:t>
              </a:r>
            </a:p>
          </p:txBody>
        </p:sp>
        <p:sp>
          <p:nvSpPr>
            <p:cNvPr id="23572" name="Line 38"/>
            <p:cNvSpPr>
              <a:spLocks noChangeShapeType="1"/>
            </p:cNvSpPr>
            <p:nvPr/>
          </p:nvSpPr>
          <p:spPr bwMode="auto">
            <a:xfrm>
              <a:off x="0" y="0"/>
              <a:ext cx="7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73" name="Line 39"/>
            <p:cNvSpPr>
              <a:spLocks noChangeShapeType="1"/>
            </p:cNvSpPr>
            <p:nvPr/>
          </p:nvSpPr>
          <p:spPr bwMode="auto">
            <a:xfrm>
              <a:off x="0" y="1134"/>
              <a:ext cx="7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574" name="AutoShape 22"/>
          <p:cNvSpPr>
            <a:spLocks noChangeArrowheads="1"/>
          </p:cNvSpPr>
          <p:nvPr/>
        </p:nvSpPr>
        <p:spPr bwMode="auto">
          <a:xfrm rot="2243538">
            <a:off x="1657350" y="2349500"/>
            <a:ext cx="1008063" cy="1368425"/>
          </a:xfrm>
          <a:custGeom>
            <a:avLst/>
            <a:gdLst>
              <a:gd name="G0" fmla="+- 0 0 0"/>
              <a:gd name="G1" fmla="+- 5433839 0 0"/>
              <a:gd name="G2" fmla="+- 0 0 5433839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5433839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5433839"/>
              <a:gd name="G36" fmla="sin G34 5433839"/>
              <a:gd name="G37" fmla="+/ 5433839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705 w 21600"/>
              <a:gd name="T5" fmla="*/ 3649 h 21600"/>
              <a:gd name="T6" fmla="*/ 11799 w 21600"/>
              <a:gd name="T7" fmla="*/ 18838 h 21600"/>
              <a:gd name="T8" fmla="*/ 6752 w 21600"/>
              <a:gd name="T9" fmla="*/ 722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400" y="13782"/>
                  <a:pt x="7817" y="16200"/>
                  <a:pt x="10800" y="16200"/>
                </a:cubicBezTo>
                <a:cubicBezTo>
                  <a:pt x="11022" y="16199"/>
                  <a:pt x="11245" y="16186"/>
                  <a:pt x="11466" y="16158"/>
                </a:cubicBezTo>
                <a:lnTo>
                  <a:pt x="12132" y="21517"/>
                </a:lnTo>
                <a:cubicBezTo>
                  <a:pt x="11690" y="21572"/>
                  <a:pt x="11245" y="21599"/>
                  <a:pt x="10800" y="21599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3222625" y="2205038"/>
            <a:ext cx="0" cy="1657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2844800" y="3429000"/>
            <a:ext cx="303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1277938" y="2276475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1225550" y="2060575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 flipH="1" flipV="1">
            <a:off x="1225550" y="3068638"/>
            <a:ext cx="0" cy="1081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80" name="Text Box 28"/>
          <p:cNvSpPr txBox="1">
            <a:spLocks noChangeArrowheads="1"/>
          </p:cNvSpPr>
          <p:nvPr/>
        </p:nvSpPr>
        <p:spPr bwMode="auto">
          <a:xfrm>
            <a:off x="1225550" y="328453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2195513" y="1695450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</a:p>
        </p:txBody>
      </p:sp>
      <p:sp>
        <p:nvSpPr>
          <p:cNvPr id="23582" name="Line 30"/>
          <p:cNvSpPr>
            <a:spLocks noChangeShapeType="1"/>
          </p:cNvSpPr>
          <p:nvPr/>
        </p:nvSpPr>
        <p:spPr bwMode="auto">
          <a:xfrm>
            <a:off x="1981200" y="1700213"/>
            <a:ext cx="177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83" name="Text Box 31"/>
          <p:cNvSpPr txBox="1">
            <a:spLocks noChangeArrowheads="1"/>
          </p:cNvSpPr>
          <p:nvPr/>
        </p:nvSpPr>
        <p:spPr bwMode="auto">
          <a:xfrm>
            <a:off x="1925638" y="4581525"/>
            <a:ext cx="722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例图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3584" name="Text Box 32"/>
          <p:cNvSpPr txBox="1">
            <a:spLocks noChangeArrowheads="1"/>
          </p:cNvSpPr>
          <p:nvPr/>
        </p:nvSpPr>
        <p:spPr bwMode="auto">
          <a:xfrm>
            <a:off x="3492500" y="908050"/>
            <a:ext cx="50942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对我们熟知的这个电路列电压方程：</a:t>
            </a:r>
          </a:p>
        </p:txBody>
      </p:sp>
      <p:sp>
        <p:nvSpPr>
          <p:cNvPr id="23586" name="Text Box 34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23587" name="Text Box 35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  <p:sp>
        <p:nvSpPr>
          <p:cNvPr id="23588" name="Text Box 36"/>
          <p:cNvSpPr txBox="1">
            <a:spLocks noChangeArrowheads="1"/>
          </p:cNvSpPr>
          <p:nvPr/>
        </p:nvSpPr>
        <p:spPr bwMode="auto">
          <a:xfrm>
            <a:off x="3708400" y="1989138"/>
            <a:ext cx="543560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U + U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– U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E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将 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U = IR</a:t>
            </a: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IR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E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E 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代入上式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即：   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IR + IR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– E 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移项： 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IR + IR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——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闭合（全）电路欧姆定律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8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522288" y="1052513"/>
            <a:ext cx="799465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、第二种表述：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由电阻和电动势组成的电路，在任一瞬间，沿闭合回路绕行一周，各电阻上电压降的代数和恒等于各电源电动势的代数和。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3203575" y="2276475"/>
            <a:ext cx="3851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即：</a:t>
            </a: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l-GR" altLang="zh-CN" sz="40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Σ</a:t>
            </a:r>
            <a:r>
              <a:rPr kumimoji="0" lang="en-US" altLang="zh-CN" sz="40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IR=</a:t>
            </a:r>
            <a:r>
              <a:rPr kumimoji="0" lang="el-GR" altLang="zh-CN" sz="40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Σ</a:t>
            </a:r>
            <a:r>
              <a:rPr kumimoji="0" lang="en-US" altLang="zh-CN" sz="40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E</a:t>
            </a:r>
            <a:endParaRPr kumimoji="0" lang="el-GR" altLang="zh-CN" sz="4000" b="1" i="1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576263" y="2781300"/>
            <a:ext cx="831532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列方程：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）任选回路绕行方向；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）电阻上电流方向与绕行方向一致，则电阻上电压降（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IR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）取正，反之取负；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）沿回路绕行方向，电源电动势的方向（电源内部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负极指向正极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的方向）与绕行方向一致，该电动势（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E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）取正，反之取负。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37228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7704138" y="1700213"/>
            <a:ext cx="1079500" cy="2376487"/>
            <a:chOff x="0" y="0"/>
            <a:chExt cx="500" cy="1134"/>
          </a:xfrm>
        </p:grpSpPr>
        <p:sp>
          <p:nvSpPr>
            <p:cNvPr id="25603" name="Line 25"/>
            <p:cNvSpPr>
              <a:spLocks noChangeShapeType="1"/>
            </p:cNvSpPr>
            <p:nvPr/>
          </p:nvSpPr>
          <p:spPr bwMode="auto">
            <a:xfrm>
              <a:off x="228" y="318"/>
              <a:ext cx="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04" name="Rectangle 26"/>
            <p:cNvSpPr>
              <a:spLocks noChangeArrowheads="1"/>
            </p:cNvSpPr>
            <p:nvPr/>
          </p:nvSpPr>
          <p:spPr bwMode="auto">
            <a:xfrm>
              <a:off x="318" y="635"/>
              <a:ext cx="90" cy="31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05" name="Line 27"/>
            <p:cNvSpPr>
              <a:spLocks noChangeShapeType="1"/>
            </p:cNvSpPr>
            <p:nvPr/>
          </p:nvSpPr>
          <p:spPr bwMode="auto">
            <a:xfrm flipV="1">
              <a:off x="363" y="408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06" name="Line 28"/>
            <p:cNvSpPr>
              <a:spLocks noChangeShapeType="1"/>
            </p:cNvSpPr>
            <p:nvPr/>
          </p:nvSpPr>
          <p:spPr bwMode="auto">
            <a:xfrm>
              <a:off x="363" y="953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07" name="Line 29"/>
            <p:cNvSpPr>
              <a:spLocks noChangeShapeType="1"/>
            </p:cNvSpPr>
            <p:nvPr/>
          </p:nvSpPr>
          <p:spPr bwMode="auto">
            <a:xfrm>
              <a:off x="318" y="408"/>
              <a:ext cx="9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08" name="Line 30"/>
            <p:cNvSpPr>
              <a:spLocks noChangeShapeType="1"/>
            </p:cNvSpPr>
            <p:nvPr/>
          </p:nvSpPr>
          <p:spPr bwMode="auto">
            <a:xfrm flipV="1">
              <a:off x="363" y="0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09" name="Text Box 31"/>
            <p:cNvSpPr txBox="1">
              <a:spLocks noChangeArrowheads="1"/>
            </p:cNvSpPr>
            <p:nvPr/>
          </p:nvSpPr>
          <p:spPr bwMode="auto">
            <a:xfrm>
              <a:off x="0" y="136"/>
              <a:ext cx="499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E2</a:t>
              </a:r>
            </a:p>
          </p:txBody>
        </p:sp>
        <p:sp>
          <p:nvSpPr>
            <p:cNvPr id="25610" name="Text Box 32"/>
            <p:cNvSpPr txBox="1">
              <a:spLocks noChangeArrowheads="1"/>
            </p:cNvSpPr>
            <p:nvPr/>
          </p:nvSpPr>
          <p:spPr bwMode="auto">
            <a:xfrm>
              <a:off x="46" y="635"/>
              <a:ext cx="409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R2</a:t>
              </a:r>
            </a:p>
          </p:txBody>
        </p:sp>
      </p:grpSp>
      <p:grpSp>
        <p:nvGrpSpPr>
          <p:cNvPr id="25611" name="Group 11"/>
          <p:cNvGrpSpPr>
            <a:grpSpLocks/>
          </p:cNvGrpSpPr>
          <p:nvPr/>
        </p:nvGrpSpPr>
        <p:grpSpPr bwMode="auto">
          <a:xfrm>
            <a:off x="4625975" y="1700213"/>
            <a:ext cx="2303463" cy="2376487"/>
            <a:chOff x="0" y="0"/>
            <a:chExt cx="1088" cy="1134"/>
          </a:xfrm>
        </p:grpSpPr>
        <p:sp>
          <p:nvSpPr>
            <p:cNvPr id="25612" name="Text Box 12"/>
            <p:cNvSpPr txBox="1">
              <a:spLocks noChangeArrowheads="1"/>
            </p:cNvSpPr>
            <p:nvPr/>
          </p:nvSpPr>
          <p:spPr bwMode="auto">
            <a:xfrm>
              <a:off x="0" y="635"/>
              <a:ext cx="363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R1</a:t>
              </a:r>
            </a:p>
          </p:txBody>
        </p:sp>
        <p:sp>
          <p:nvSpPr>
            <p:cNvPr id="25613" name="Line 13"/>
            <p:cNvSpPr>
              <a:spLocks noChangeShapeType="1"/>
            </p:cNvSpPr>
            <p:nvPr/>
          </p:nvSpPr>
          <p:spPr bwMode="auto">
            <a:xfrm>
              <a:off x="318" y="1134"/>
              <a:ext cx="77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5614" name="Group 14"/>
            <p:cNvGrpSpPr>
              <a:grpSpLocks/>
            </p:cNvGrpSpPr>
            <p:nvPr/>
          </p:nvGrpSpPr>
          <p:grpSpPr bwMode="auto">
            <a:xfrm>
              <a:off x="182" y="0"/>
              <a:ext cx="272" cy="1134"/>
              <a:chOff x="0" y="0"/>
              <a:chExt cx="272" cy="1134"/>
            </a:xfrm>
          </p:grpSpPr>
          <p:sp>
            <p:nvSpPr>
              <p:cNvPr id="25615" name="Line 15"/>
              <p:cNvSpPr>
                <a:spLocks noChangeShapeType="1"/>
              </p:cNvSpPr>
              <p:nvPr/>
            </p:nvSpPr>
            <p:spPr bwMode="auto">
              <a:xfrm>
                <a:off x="0" y="318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5616" name="Group 16"/>
              <p:cNvGrpSpPr>
                <a:grpSpLocks/>
              </p:cNvGrpSpPr>
              <p:nvPr/>
            </p:nvGrpSpPr>
            <p:grpSpPr bwMode="auto">
              <a:xfrm>
                <a:off x="91" y="0"/>
                <a:ext cx="90" cy="1134"/>
                <a:chOff x="0" y="0"/>
                <a:chExt cx="90" cy="1134"/>
              </a:xfrm>
            </p:grpSpPr>
            <p:sp>
              <p:nvSpPr>
                <p:cNvPr id="25617" name="Rectangle 17"/>
                <p:cNvSpPr>
                  <a:spLocks noChangeArrowheads="1"/>
                </p:cNvSpPr>
                <p:nvPr/>
              </p:nvSpPr>
              <p:spPr bwMode="auto">
                <a:xfrm>
                  <a:off x="0" y="635"/>
                  <a:ext cx="90" cy="318"/>
                </a:xfrm>
                <a:prstGeom prst="rect">
                  <a:avLst/>
                </a:pr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618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5" y="408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619" name="Line 19"/>
                <p:cNvSpPr>
                  <a:spLocks noChangeShapeType="1"/>
                </p:cNvSpPr>
                <p:nvPr/>
              </p:nvSpPr>
              <p:spPr bwMode="auto">
                <a:xfrm>
                  <a:off x="45" y="953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620" name="Line 20"/>
                <p:cNvSpPr>
                  <a:spLocks noChangeShapeType="1"/>
                </p:cNvSpPr>
                <p:nvPr/>
              </p:nvSpPr>
              <p:spPr bwMode="auto">
                <a:xfrm>
                  <a:off x="0" y="408"/>
                  <a:ext cx="9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621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45" y="0"/>
                  <a:ext cx="0" cy="3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5622" name="Line 22"/>
            <p:cNvSpPr>
              <a:spLocks noChangeShapeType="1"/>
            </p:cNvSpPr>
            <p:nvPr/>
          </p:nvSpPr>
          <p:spPr bwMode="auto">
            <a:xfrm>
              <a:off x="318" y="0"/>
              <a:ext cx="77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23" name="Text Box 23"/>
            <p:cNvSpPr txBox="1">
              <a:spLocks noChangeArrowheads="1"/>
            </p:cNvSpPr>
            <p:nvPr/>
          </p:nvSpPr>
          <p:spPr bwMode="auto">
            <a:xfrm>
              <a:off x="46" y="136"/>
              <a:ext cx="499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E1</a:t>
              </a:r>
            </a:p>
          </p:txBody>
        </p:sp>
      </p:grpSp>
      <p:grpSp>
        <p:nvGrpSpPr>
          <p:cNvPr id="25624" name="Group 24"/>
          <p:cNvGrpSpPr>
            <a:grpSpLocks/>
          </p:cNvGrpSpPr>
          <p:nvPr/>
        </p:nvGrpSpPr>
        <p:grpSpPr bwMode="auto">
          <a:xfrm rot="16200000">
            <a:off x="7085013" y="482600"/>
            <a:ext cx="427037" cy="2430463"/>
            <a:chOff x="229" y="0"/>
            <a:chExt cx="181" cy="1134"/>
          </a:xfrm>
        </p:grpSpPr>
        <p:sp>
          <p:nvSpPr>
            <p:cNvPr id="25625" name="Rectangle 38"/>
            <p:cNvSpPr>
              <a:spLocks noChangeArrowheads="1"/>
            </p:cNvSpPr>
            <p:nvPr/>
          </p:nvSpPr>
          <p:spPr bwMode="auto">
            <a:xfrm>
              <a:off x="271" y="408"/>
              <a:ext cx="90" cy="31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26" name="Line 39"/>
            <p:cNvSpPr>
              <a:spLocks noChangeShapeType="1"/>
            </p:cNvSpPr>
            <p:nvPr/>
          </p:nvSpPr>
          <p:spPr bwMode="auto">
            <a:xfrm flipV="1">
              <a:off x="317" y="0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27" name="Line 40"/>
            <p:cNvSpPr>
              <a:spLocks noChangeShapeType="1"/>
            </p:cNvSpPr>
            <p:nvPr/>
          </p:nvSpPr>
          <p:spPr bwMode="auto">
            <a:xfrm>
              <a:off x="317" y="726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28" name="Text Box 41"/>
            <p:cNvSpPr txBox="1">
              <a:spLocks noChangeArrowheads="1"/>
            </p:cNvSpPr>
            <p:nvPr/>
          </p:nvSpPr>
          <p:spPr bwMode="auto">
            <a:xfrm>
              <a:off x="229" y="455"/>
              <a:ext cx="18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629" name="AutoShape 29"/>
          <p:cNvSpPr>
            <a:spLocks noChangeArrowheads="1"/>
          </p:cNvSpPr>
          <p:nvPr/>
        </p:nvSpPr>
        <p:spPr bwMode="auto">
          <a:xfrm rot="2052047">
            <a:off x="6030913" y="1916113"/>
            <a:ext cx="1565275" cy="1989137"/>
          </a:xfrm>
          <a:custGeom>
            <a:avLst/>
            <a:gdLst>
              <a:gd name="G0" fmla="+- 0 0 0"/>
              <a:gd name="G1" fmla="+- 5808410 0 0"/>
              <a:gd name="G2" fmla="+- 0 0 580841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580841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5808410"/>
              <a:gd name="G36" fmla="sin G34 5808410"/>
              <a:gd name="G37" fmla="+/ 580841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3072 w 21600"/>
              <a:gd name="T5" fmla="*/ 3255 h 21600"/>
              <a:gd name="T6" fmla="*/ 10993 w 21600"/>
              <a:gd name="T7" fmla="*/ 18897 h 21600"/>
              <a:gd name="T8" fmla="*/ 6936 w 21600"/>
              <a:gd name="T9" fmla="*/ 7027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400" y="13782"/>
                  <a:pt x="7817" y="16200"/>
                  <a:pt x="10800" y="16200"/>
                </a:cubicBezTo>
                <a:cubicBezTo>
                  <a:pt x="10843" y="16199"/>
                  <a:pt x="10886" y="16199"/>
                  <a:pt x="10929" y="16198"/>
                </a:cubicBezTo>
                <a:lnTo>
                  <a:pt x="11058" y="21596"/>
                </a:lnTo>
                <a:cubicBezTo>
                  <a:pt x="10972" y="21598"/>
                  <a:pt x="10886" y="21599"/>
                  <a:pt x="10800" y="21599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30" name="Rectangle 30"/>
          <p:cNvSpPr>
            <a:spLocks noChangeArrowheads="1"/>
          </p:cNvSpPr>
          <p:nvPr/>
        </p:nvSpPr>
        <p:spPr bwMode="auto">
          <a:xfrm>
            <a:off x="7000875" y="1196975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R3</a:t>
            </a:r>
          </a:p>
        </p:txBody>
      </p:sp>
      <p:sp>
        <p:nvSpPr>
          <p:cNvPr id="25631" name="Text Box 31"/>
          <p:cNvSpPr txBox="1">
            <a:spLocks noChangeArrowheads="1"/>
          </p:cNvSpPr>
          <p:nvPr/>
        </p:nvSpPr>
        <p:spPr bwMode="auto">
          <a:xfrm>
            <a:off x="6030913" y="1268413"/>
            <a:ext cx="252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</a:p>
        </p:txBody>
      </p:sp>
      <p:sp>
        <p:nvSpPr>
          <p:cNvPr id="25632" name="Text Box 32"/>
          <p:cNvSpPr txBox="1">
            <a:spLocks noChangeArrowheads="1"/>
          </p:cNvSpPr>
          <p:nvPr/>
        </p:nvSpPr>
        <p:spPr bwMode="auto">
          <a:xfrm>
            <a:off x="6731000" y="4437063"/>
            <a:ext cx="709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例图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5633" name="Line 33"/>
          <p:cNvSpPr>
            <a:spLocks noChangeShapeType="1"/>
          </p:cNvSpPr>
          <p:nvPr/>
        </p:nvSpPr>
        <p:spPr bwMode="auto">
          <a:xfrm>
            <a:off x="5868988" y="1700213"/>
            <a:ext cx="2143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34" name="Text Box 34"/>
          <p:cNvSpPr txBox="1">
            <a:spLocks noChangeArrowheads="1"/>
          </p:cNvSpPr>
          <p:nvPr/>
        </p:nvSpPr>
        <p:spPr bwMode="auto">
          <a:xfrm>
            <a:off x="5327650" y="2492375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</a:t>
            </a:r>
          </a:p>
        </p:txBody>
      </p:sp>
      <p:sp>
        <p:nvSpPr>
          <p:cNvPr id="25635" name="Text Box 35"/>
          <p:cNvSpPr txBox="1">
            <a:spLocks noChangeArrowheads="1"/>
          </p:cNvSpPr>
          <p:nvPr/>
        </p:nvSpPr>
        <p:spPr bwMode="auto">
          <a:xfrm>
            <a:off x="5327650" y="1916113"/>
            <a:ext cx="271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+</a:t>
            </a:r>
          </a:p>
        </p:txBody>
      </p:sp>
      <p:sp>
        <p:nvSpPr>
          <p:cNvPr id="25636" name="Text Box 36"/>
          <p:cNvSpPr txBox="1">
            <a:spLocks noChangeArrowheads="1"/>
          </p:cNvSpPr>
          <p:nvPr/>
        </p:nvSpPr>
        <p:spPr bwMode="auto">
          <a:xfrm>
            <a:off x="8513763" y="2492375"/>
            <a:ext cx="214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</a:t>
            </a:r>
          </a:p>
        </p:txBody>
      </p:sp>
      <p:sp>
        <p:nvSpPr>
          <p:cNvPr id="25637" name="Text Box 37"/>
          <p:cNvSpPr txBox="1">
            <a:spLocks noChangeArrowheads="1"/>
          </p:cNvSpPr>
          <p:nvPr/>
        </p:nvSpPr>
        <p:spPr bwMode="auto">
          <a:xfrm>
            <a:off x="8513763" y="1916113"/>
            <a:ext cx="271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+</a:t>
            </a:r>
          </a:p>
        </p:txBody>
      </p:sp>
      <p:sp>
        <p:nvSpPr>
          <p:cNvPr id="25638" name="Text Box 38"/>
          <p:cNvSpPr txBox="1">
            <a:spLocks noChangeArrowheads="1"/>
          </p:cNvSpPr>
          <p:nvPr/>
        </p:nvSpPr>
        <p:spPr bwMode="auto">
          <a:xfrm>
            <a:off x="250825" y="3933825"/>
            <a:ext cx="5822950" cy="271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由此，可列出例图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回路电压方程：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IR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+ IR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 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+ IR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E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- E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即： 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+ R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+ R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 E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 E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楷体_GB2312" pitchFamily="49" charset="-122"/>
                <a:cs typeface="+mn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这个方程是否见过？</a:t>
            </a:r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>
            <a:off x="6892925" y="4076700"/>
            <a:ext cx="16208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41" name="Text Box 41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25642" name="Text Box 42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269377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/>
          <p:cNvGrpSpPr>
            <a:grpSpLocks/>
          </p:cNvGrpSpPr>
          <p:nvPr/>
        </p:nvGrpSpPr>
        <p:grpSpPr bwMode="auto">
          <a:xfrm>
            <a:off x="3779838" y="1339850"/>
            <a:ext cx="4895850" cy="4321175"/>
            <a:chOff x="0" y="-1"/>
            <a:chExt cx="2310" cy="2084"/>
          </a:xfrm>
        </p:grpSpPr>
        <p:sp>
          <p:nvSpPr>
            <p:cNvPr id="26627" name="Text Box 7"/>
            <p:cNvSpPr txBox="1">
              <a:spLocks noChangeArrowheads="1"/>
            </p:cNvSpPr>
            <p:nvPr/>
          </p:nvSpPr>
          <p:spPr bwMode="auto">
            <a:xfrm rot="8686">
              <a:off x="0" y="330"/>
              <a:ext cx="207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Ａ</a:t>
              </a:r>
            </a:p>
          </p:txBody>
        </p:sp>
        <p:sp>
          <p:nvSpPr>
            <p:cNvPr id="26628" name="Text Box 8"/>
            <p:cNvSpPr txBox="1">
              <a:spLocks noChangeArrowheads="1"/>
            </p:cNvSpPr>
            <p:nvPr/>
          </p:nvSpPr>
          <p:spPr bwMode="auto">
            <a:xfrm rot="8686">
              <a:off x="1775" y="317"/>
              <a:ext cx="53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Ｃ</a:t>
              </a:r>
            </a:p>
          </p:txBody>
        </p:sp>
        <p:grpSp>
          <p:nvGrpSpPr>
            <p:cNvPr id="26629" name="Group 5"/>
            <p:cNvGrpSpPr>
              <a:grpSpLocks/>
            </p:cNvGrpSpPr>
            <p:nvPr/>
          </p:nvGrpSpPr>
          <p:grpSpPr bwMode="auto">
            <a:xfrm>
              <a:off x="174" y="-1"/>
              <a:ext cx="1955" cy="2084"/>
              <a:chOff x="0" y="-1"/>
              <a:chExt cx="1955" cy="2084"/>
            </a:xfrm>
          </p:grpSpPr>
          <p:sp>
            <p:nvSpPr>
              <p:cNvPr id="26630" name="Text Box 10"/>
              <p:cNvSpPr txBox="1">
                <a:spLocks noChangeArrowheads="1"/>
              </p:cNvSpPr>
              <p:nvPr/>
            </p:nvSpPr>
            <p:spPr bwMode="auto">
              <a:xfrm rot="8686">
                <a:off x="1496" y="558"/>
                <a:ext cx="459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Ｉ</a:t>
                </a:r>
                <a:r>
                  <a:rPr kumimoji="0" lang="zh-CN" altLang="en-US" sz="2000" b="0" i="0" u="none" strike="noStrike" kern="1200" cap="none" spc="0" normalizeH="0" baseline="-2500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２</a:t>
                </a:r>
                <a:endParaRPr kumimoji="0" lang="zh-CN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31" name="Line 11"/>
              <p:cNvSpPr>
                <a:spLocks noChangeShapeType="1"/>
              </p:cNvSpPr>
              <p:nvPr/>
            </p:nvSpPr>
            <p:spPr bwMode="auto">
              <a:xfrm rot="8686">
                <a:off x="948" y="1616"/>
                <a:ext cx="0" cy="46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32" name="Line 12"/>
              <p:cNvSpPr>
                <a:spLocks noChangeShapeType="1"/>
              </p:cNvSpPr>
              <p:nvPr/>
            </p:nvSpPr>
            <p:spPr bwMode="auto">
              <a:xfrm rot="8686">
                <a:off x="47" y="380"/>
                <a:ext cx="406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33" name="Rectangle 13"/>
              <p:cNvSpPr>
                <a:spLocks noChangeArrowheads="1"/>
              </p:cNvSpPr>
              <p:nvPr/>
            </p:nvSpPr>
            <p:spPr bwMode="auto">
              <a:xfrm rot="8686">
                <a:off x="453" y="342"/>
                <a:ext cx="245" cy="65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FFFFFF"/>
                  </a:gs>
                </a:gsLst>
                <a:lin ang="2700000" scaled="1"/>
              </a:gra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34" name="Line 14"/>
              <p:cNvSpPr>
                <a:spLocks noChangeShapeType="1"/>
              </p:cNvSpPr>
              <p:nvPr/>
            </p:nvSpPr>
            <p:spPr bwMode="auto">
              <a:xfrm rot="8686">
                <a:off x="997" y="326"/>
                <a:ext cx="1" cy="12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35" name="Line 15"/>
              <p:cNvSpPr>
                <a:spLocks noChangeShapeType="1"/>
              </p:cNvSpPr>
              <p:nvPr/>
            </p:nvSpPr>
            <p:spPr bwMode="auto">
              <a:xfrm rot="8686">
                <a:off x="1033" y="362"/>
                <a:ext cx="1" cy="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36" name="Line 16"/>
              <p:cNvSpPr>
                <a:spLocks noChangeShapeType="1"/>
              </p:cNvSpPr>
              <p:nvPr/>
            </p:nvSpPr>
            <p:spPr bwMode="auto">
              <a:xfrm rot="8686">
                <a:off x="1033" y="382"/>
                <a:ext cx="588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37" name="Line 17"/>
              <p:cNvSpPr>
                <a:spLocks noChangeShapeType="1"/>
              </p:cNvSpPr>
              <p:nvPr/>
            </p:nvSpPr>
            <p:spPr bwMode="auto">
              <a:xfrm rot="18006477" flipH="1">
                <a:off x="867" y="1481"/>
                <a:ext cx="286" cy="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38" name="Line 18"/>
              <p:cNvSpPr>
                <a:spLocks noChangeShapeType="1"/>
              </p:cNvSpPr>
              <p:nvPr/>
            </p:nvSpPr>
            <p:spPr bwMode="auto">
              <a:xfrm rot="18006478">
                <a:off x="1088" y="1310"/>
                <a:ext cx="0" cy="11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39" name="Line 19"/>
              <p:cNvSpPr>
                <a:spLocks noChangeShapeType="1"/>
              </p:cNvSpPr>
              <p:nvPr/>
            </p:nvSpPr>
            <p:spPr bwMode="auto">
              <a:xfrm rot="18006478">
                <a:off x="1100" y="1299"/>
                <a:ext cx="0" cy="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40" name="Rectangle 20"/>
              <p:cNvSpPr>
                <a:spLocks noChangeArrowheads="1"/>
              </p:cNvSpPr>
              <p:nvPr/>
            </p:nvSpPr>
            <p:spPr bwMode="auto">
              <a:xfrm rot="18006478">
                <a:off x="1247" y="823"/>
                <a:ext cx="249" cy="72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FFFFFF"/>
                  </a:gs>
                </a:gsLst>
                <a:lin ang="2700000" scaled="1"/>
              </a:gra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41" name="Line 21"/>
              <p:cNvSpPr>
                <a:spLocks noChangeShapeType="1"/>
              </p:cNvSpPr>
              <p:nvPr/>
            </p:nvSpPr>
            <p:spPr bwMode="auto">
              <a:xfrm rot="18006478">
                <a:off x="1268" y="462"/>
                <a:ext cx="63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6642" name="Group 18"/>
              <p:cNvGrpSpPr>
                <a:grpSpLocks/>
              </p:cNvGrpSpPr>
              <p:nvPr/>
            </p:nvGrpSpPr>
            <p:grpSpPr bwMode="auto">
              <a:xfrm rot="3206433">
                <a:off x="-387" y="754"/>
                <a:ext cx="1451" cy="72"/>
                <a:chOff x="0" y="0"/>
                <a:chExt cx="1435" cy="73"/>
              </a:xfrm>
            </p:grpSpPr>
            <p:sp>
              <p:nvSpPr>
                <p:cNvPr id="26643" name="Line 23"/>
                <p:cNvSpPr>
                  <a:spLocks noChangeShapeType="1"/>
                </p:cNvSpPr>
                <p:nvPr/>
              </p:nvSpPr>
              <p:spPr bwMode="auto">
                <a:xfrm>
                  <a:off x="0" y="28"/>
                  <a:ext cx="53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644" name="Rectangle 24"/>
                <p:cNvSpPr>
                  <a:spLocks noChangeArrowheads="1"/>
                </p:cNvSpPr>
                <p:nvPr/>
              </p:nvSpPr>
              <p:spPr bwMode="auto">
                <a:xfrm>
                  <a:off x="503" y="0"/>
                  <a:ext cx="320" cy="73"/>
                </a:xfrm>
                <a:prstGeom prst="rect">
                  <a:avLst/>
                </a:prstGeom>
                <a:gradFill rotWithShape="0">
                  <a:gsLst>
                    <a:gs pos="0">
                      <a:srgbClr val="B2B2B2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645" name="Line 25"/>
                <p:cNvSpPr>
                  <a:spLocks noChangeShapeType="1"/>
                </p:cNvSpPr>
                <p:nvPr/>
              </p:nvSpPr>
              <p:spPr bwMode="auto">
                <a:xfrm>
                  <a:off x="823" y="37"/>
                  <a:ext cx="6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6646" name="Line 26"/>
              <p:cNvSpPr>
                <a:spLocks noChangeShapeType="1"/>
              </p:cNvSpPr>
              <p:nvPr/>
            </p:nvSpPr>
            <p:spPr bwMode="auto">
              <a:xfrm rot="8686">
                <a:off x="740" y="1342"/>
                <a:ext cx="217" cy="30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47" name="Text Box 27"/>
              <p:cNvSpPr txBox="1">
                <a:spLocks noChangeArrowheads="1"/>
              </p:cNvSpPr>
              <p:nvPr/>
            </p:nvSpPr>
            <p:spPr bwMode="auto">
              <a:xfrm rot="8686">
                <a:off x="432" y="134"/>
                <a:ext cx="346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Ｒ</a:t>
                </a:r>
                <a:r>
                  <a:rPr kumimoji="0" lang="zh-CN" altLang="en-US" sz="1600" b="0" i="0" u="none" strike="noStrike" kern="1200" cap="none" spc="0" normalizeH="0" baseline="-2500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１</a:t>
                </a:r>
                <a:endParaRPr kumimoji="0" lang="zh-CN" altLang="en-US" sz="16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48" name="Text Box 28"/>
              <p:cNvSpPr txBox="1">
                <a:spLocks noChangeArrowheads="1"/>
              </p:cNvSpPr>
              <p:nvPr/>
            </p:nvSpPr>
            <p:spPr bwMode="auto">
              <a:xfrm rot="8686">
                <a:off x="884" y="123"/>
                <a:ext cx="249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Ｅ</a:t>
                </a:r>
                <a:r>
                  <a:rPr kumimoji="0" lang="zh-CN" altLang="en-US" sz="1600" b="0" i="0" u="none" strike="noStrike" kern="1200" cap="none" spc="0" normalizeH="0" baseline="-2500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１</a:t>
                </a:r>
                <a:endParaRPr kumimoji="0" lang="zh-CN" altLang="en-US" sz="16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49" name="Text Box 29"/>
              <p:cNvSpPr txBox="1">
                <a:spLocks noChangeArrowheads="1"/>
              </p:cNvSpPr>
              <p:nvPr/>
            </p:nvSpPr>
            <p:spPr bwMode="auto">
              <a:xfrm rot="8686">
                <a:off x="1372" y="849"/>
                <a:ext cx="328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Ｒ</a:t>
                </a:r>
                <a:r>
                  <a:rPr kumimoji="0" lang="zh-CN" altLang="en-US" sz="1600" b="0" i="0" u="none" strike="noStrike" kern="1200" cap="none" spc="0" normalizeH="0" baseline="-2500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２</a:t>
                </a:r>
                <a:endParaRPr kumimoji="0" lang="zh-CN" altLang="en-US" sz="16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50" name="Text Box 30"/>
              <p:cNvSpPr txBox="1">
                <a:spLocks noChangeArrowheads="1"/>
              </p:cNvSpPr>
              <p:nvPr/>
            </p:nvSpPr>
            <p:spPr bwMode="auto">
              <a:xfrm rot="8686">
                <a:off x="1116" y="1306"/>
                <a:ext cx="532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Ｅ</a:t>
                </a:r>
                <a:r>
                  <a:rPr kumimoji="0" lang="zh-CN" altLang="en-US" sz="1600" b="0" i="0" u="none" strike="noStrike" kern="1200" cap="none" spc="0" normalizeH="0" baseline="-2500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２</a:t>
                </a:r>
                <a:endParaRPr kumimoji="0" lang="zh-CN" altLang="en-US" sz="16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51" name="Text Box 31"/>
              <p:cNvSpPr txBox="1">
                <a:spLocks noChangeArrowheads="1"/>
              </p:cNvSpPr>
              <p:nvPr/>
            </p:nvSpPr>
            <p:spPr bwMode="auto">
              <a:xfrm rot="8686">
                <a:off x="0" y="734"/>
                <a:ext cx="426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Ｒ</a:t>
                </a:r>
                <a:r>
                  <a:rPr kumimoji="0" lang="zh-CN" altLang="en-US" sz="1600" b="0" i="0" u="none" strike="noStrike" kern="1200" cap="none" spc="0" normalizeH="0" baseline="-2500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３</a:t>
                </a:r>
                <a:endParaRPr kumimoji="0" lang="zh-CN" altLang="en-US" sz="16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52" name="Line 32"/>
              <p:cNvSpPr>
                <a:spLocks noChangeShapeType="1"/>
              </p:cNvSpPr>
              <p:nvPr/>
            </p:nvSpPr>
            <p:spPr bwMode="auto">
              <a:xfrm rot="8686">
                <a:off x="698" y="379"/>
                <a:ext cx="11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53" name="Line 33"/>
              <p:cNvSpPr>
                <a:spLocks noChangeShapeType="1"/>
              </p:cNvSpPr>
              <p:nvPr/>
            </p:nvSpPr>
            <p:spPr bwMode="auto">
              <a:xfrm rot="8686">
                <a:off x="825" y="379"/>
                <a:ext cx="1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54" name="Text Box 34"/>
              <p:cNvSpPr txBox="1">
                <a:spLocks noChangeArrowheads="1"/>
              </p:cNvSpPr>
              <p:nvPr/>
            </p:nvSpPr>
            <p:spPr bwMode="auto">
              <a:xfrm rot="8686">
                <a:off x="703" y="100"/>
                <a:ext cx="207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Ｂ</a:t>
                </a:r>
              </a:p>
            </p:txBody>
          </p:sp>
          <p:sp>
            <p:nvSpPr>
              <p:cNvPr id="26655" name="Line 35"/>
              <p:cNvSpPr>
                <a:spLocks noChangeShapeType="1"/>
              </p:cNvSpPr>
              <p:nvPr/>
            </p:nvSpPr>
            <p:spPr bwMode="auto">
              <a:xfrm rot="8687" flipH="1">
                <a:off x="1194" y="973"/>
                <a:ext cx="118" cy="2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56" name="Line 36"/>
              <p:cNvSpPr>
                <a:spLocks noChangeShapeType="1"/>
              </p:cNvSpPr>
              <p:nvPr/>
            </p:nvSpPr>
            <p:spPr bwMode="auto">
              <a:xfrm rot="8687" flipH="1">
                <a:off x="1104" y="1157"/>
                <a:ext cx="99" cy="1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57" name="Text Box 37"/>
              <p:cNvSpPr txBox="1">
                <a:spLocks noChangeArrowheads="1"/>
              </p:cNvSpPr>
              <p:nvPr/>
            </p:nvSpPr>
            <p:spPr bwMode="auto">
              <a:xfrm rot="8686">
                <a:off x="1235" y="1062"/>
                <a:ext cx="207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Ｄ</a:t>
                </a:r>
              </a:p>
            </p:txBody>
          </p:sp>
          <p:sp>
            <p:nvSpPr>
              <p:cNvPr id="26658" name="Text Box 38"/>
              <p:cNvSpPr txBox="1">
                <a:spLocks noChangeArrowheads="1"/>
              </p:cNvSpPr>
              <p:nvPr/>
            </p:nvSpPr>
            <p:spPr bwMode="auto">
              <a:xfrm rot="8686">
                <a:off x="900" y="1587"/>
                <a:ext cx="207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Ｅ</a:t>
                </a:r>
              </a:p>
            </p:txBody>
          </p:sp>
          <p:sp>
            <p:nvSpPr>
              <p:cNvPr id="26659" name="Line 39"/>
              <p:cNvSpPr>
                <a:spLocks noChangeShapeType="1"/>
              </p:cNvSpPr>
              <p:nvPr/>
            </p:nvSpPr>
            <p:spPr bwMode="auto">
              <a:xfrm rot="8686">
                <a:off x="1238" y="305"/>
                <a:ext cx="2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60" name="Line 40"/>
              <p:cNvSpPr>
                <a:spLocks noChangeShapeType="1"/>
              </p:cNvSpPr>
              <p:nvPr/>
            </p:nvSpPr>
            <p:spPr bwMode="auto">
              <a:xfrm rot="8687" flipV="1">
                <a:off x="1483" y="494"/>
                <a:ext cx="181" cy="3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61" name="Line 41"/>
              <p:cNvSpPr>
                <a:spLocks noChangeShapeType="1"/>
              </p:cNvSpPr>
              <p:nvPr/>
            </p:nvSpPr>
            <p:spPr bwMode="auto">
              <a:xfrm rot="8686" flipH="1" flipV="1">
                <a:off x="437" y="1122"/>
                <a:ext cx="181" cy="22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62" name="Line 42"/>
              <p:cNvSpPr>
                <a:spLocks noChangeShapeType="1"/>
              </p:cNvSpPr>
              <p:nvPr/>
            </p:nvSpPr>
            <p:spPr bwMode="auto">
              <a:xfrm rot="8686">
                <a:off x="875" y="1646"/>
                <a:ext cx="0" cy="27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63" name="Text Box 43"/>
              <p:cNvSpPr txBox="1">
                <a:spLocks noChangeArrowheads="1"/>
              </p:cNvSpPr>
              <p:nvPr/>
            </p:nvSpPr>
            <p:spPr bwMode="auto">
              <a:xfrm rot="8686">
                <a:off x="1187" y="-1"/>
                <a:ext cx="28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Ｉ</a:t>
                </a:r>
                <a:r>
                  <a:rPr kumimoji="0" lang="zh-CN" altLang="en-US" sz="2000" b="0" i="0" u="none" strike="noStrike" kern="1200" cap="none" spc="0" normalizeH="0" baseline="-2500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１</a:t>
                </a:r>
                <a:endParaRPr kumimoji="0" lang="zh-CN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664" name="Text Box 44"/>
              <p:cNvSpPr txBox="1">
                <a:spLocks noChangeArrowheads="1"/>
              </p:cNvSpPr>
              <p:nvPr/>
            </p:nvSpPr>
            <p:spPr bwMode="auto">
              <a:xfrm rot="8686">
                <a:off x="306" y="1218"/>
                <a:ext cx="28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Ｉ</a:t>
                </a:r>
                <a:r>
                  <a:rPr kumimoji="0" lang="zh-CN" altLang="en-US" sz="2000" b="0" i="0" u="none" strike="noStrike" kern="1200" cap="none" spc="0" normalizeH="0" baseline="-2500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３</a:t>
                </a:r>
                <a:endParaRPr kumimoji="0" lang="zh-CN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6665" name="AutoShape 41"/>
          <p:cNvSpPr>
            <a:spLocks noChangeArrowheads="1"/>
          </p:cNvSpPr>
          <p:nvPr/>
        </p:nvSpPr>
        <p:spPr bwMode="auto">
          <a:xfrm rot="2220201">
            <a:off x="5580063" y="2420938"/>
            <a:ext cx="814387" cy="1041400"/>
          </a:xfrm>
          <a:custGeom>
            <a:avLst/>
            <a:gdLst>
              <a:gd name="G0" fmla="+- 0 0 0"/>
              <a:gd name="G1" fmla="+- 4296046 0 0"/>
              <a:gd name="G2" fmla="+- 0 0 4296046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4296046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4296046"/>
              <a:gd name="G36" fmla="sin G34 4296046"/>
              <a:gd name="G37" fmla="+/ 4296046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719 w 21600"/>
              <a:gd name="T5" fmla="*/ 4953 h 21600"/>
              <a:gd name="T6" fmla="*/ 14152 w 21600"/>
              <a:gd name="T7" fmla="*/ 18173 h 21600"/>
              <a:gd name="T8" fmla="*/ 6259 w 21600"/>
              <a:gd name="T9" fmla="*/ 7876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400" y="13782"/>
                  <a:pt x="7817" y="16200"/>
                  <a:pt x="10800" y="16200"/>
                </a:cubicBezTo>
                <a:cubicBezTo>
                  <a:pt x="11570" y="16199"/>
                  <a:pt x="12332" y="16034"/>
                  <a:pt x="13034" y="15715"/>
                </a:cubicBezTo>
                <a:lnTo>
                  <a:pt x="15269" y="20631"/>
                </a:lnTo>
                <a:cubicBezTo>
                  <a:pt x="13865" y="21269"/>
                  <a:pt x="12341" y="21599"/>
                  <a:pt x="10800" y="21599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66" name="Rectangle 42"/>
          <p:cNvSpPr>
            <a:spLocks noChangeArrowheads="1"/>
          </p:cNvSpPr>
          <p:nvPr/>
        </p:nvSpPr>
        <p:spPr bwMode="auto">
          <a:xfrm>
            <a:off x="179388" y="1700213"/>
            <a:ext cx="4321175" cy="423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列出例图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回路电压方程：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- I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+ I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- E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+ E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注意：三条支路电阻上的电流各不相同。</a:t>
            </a:r>
          </a:p>
        </p:txBody>
      </p:sp>
      <p:sp>
        <p:nvSpPr>
          <p:cNvPr id="26667" name="Text Box 43"/>
          <p:cNvSpPr txBox="1">
            <a:spLocks noChangeArrowheads="1"/>
          </p:cNvSpPr>
          <p:nvPr/>
        </p:nvSpPr>
        <p:spPr bwMode="auto">
          <a:xfrm>
            <a:off x="6372225" y="4292600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+</a:t>
            </a:r>
          </a:p>
        </p:txBody>
      </p:sp>
      <p:sp>
        <p:nvSpPr>
          <p:cNvPr id="26668" name="Text Box 44"/>
          <p:cNvSpPr txBox="1">
            <a:spLocks noChangeArrowheads="1"/>
          </p:cNvSpPr>
          <p:nvPr/>
        </p:nvSpPr>
        <p:spPr bwMode="auto">
          <a:xfrm>
            <a:off x="6659563" y="3789363"/>
            <a:ext cx="3127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</a:t>
            </a:r>
          </a:p>
        </p:txBody>
      </p:sp>
      <p:sp>
        <p:nvSpPr>
          <p:cNvPr id="26669" name="Text Box 45"/>
          <p:cNvSpPr txBox="1">
            <a:spLocks noChangeArrowheads="1"/>
          </p:cNvSpPr>
          <p:nvPr/>
        </p:nvSpPr>
        <p:spPr bwMode="auto">
          <a:xfrm>
            <a:off x="5867400" y="2133600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+</a:t>
            </a:r>
          </a:p>
        </p:txBody>
      </p:sp>
      <p:sp>
        <p:nvSpPr>
          <p:cNvPr id="26670" name="Text Box 46"/>
          <p:cNvSpPr txBox="1">
            <a:spLocks noChangeArrowheads="1"/>
          </p:cNvSpPr>
          <p:nvPr/>
        </p:nvSpPr>
        <p:spPr bwMode="auto">
          <a:xfrm>
            <a:off x="6372225" y="2133600"/>
            <a:ext cx="26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</a:t>
            </a:r>
          </a:p>
        </p:txBody>
      </p:sp>
      <p:sp>
        <p:nvSpPr>
          <p:cNvPr id="26671" name="Text Box 47"/>
          <p:cNvSpPr txBox="1">
            <a:spLocks noChangeArrowheads="1"/>
          </p:cNvSpPr>
          <p:nvPr/>
        </p:nvSpPr>
        <p:spPr bwMode="auto">
          <a:xfrm>
            <a:off x="6462713" y="5229225"/>
            <a:ext cx="709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例图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6673" name="Text Box 49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26674" name="Text Box 50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230096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549275"/>
            <a:ext cx="8166100" cy="3382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/>
              <a:t>        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回路电压定律的本质</a:t>
            </a:r>
            <a:r>
              <a:rPr lang="en-US" altLang="zh-CN" b="1">
                <a:ea typeface="楷体_GB2312" pitchFamily="49" charset="-122"/>
              </a:rPr>
              <a:t>——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电位的单值性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是能量守衡的体现。</a:t>
            </a:r>
          </a:p>
          <a:p>
            <a:pPr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      熟悉的</a:t>
            </a:r>
            <a:r>
              <a:rPr lang="zh-CN" altLang="en-US" b="1">
                <a:ea typeface="楷体_GB2312" pitchFamily="49" charset="-122"/>
              </a:rPr>
              <a:t>“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电阻串联电路总电压等于各串联电阻上的电压之和</a:t>
            </a:r>
            <a:r>
              <a:rPr lang="zh-CN" altLang="en-US" b="1">
                <a:ea typeface="楷体_GB2312" pitchFamily="49" charset="-122"/>
              </a:rPr>
              <a:t>”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是否是这个定律的应用？          </a:t>
            </a:r>
          </a:p>
          <a:p>
            <a:pPr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      回路电压定律可以推广到一段电路和不全由实际元件组成的回路。</a:t>
            </a:r>
          </a:p>
          <a:p>
            <a:pPr>
              <a:buFontTx/>
              <a:buNone/>
            </a:pPr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pPr>
              <a:buFontTx/>
              <a:buNone/>
            </a:pPr>
            <a:endParaRPr lang="zh-CN" altLang="en-US"/>
          </a:p>
          <a:p>
            <a:pPr>
              <a:buFontTx/>
              <a:buNone/>
            </a:pPr>
            <a:endParaRPr lang="en-US" altLang="zh-CN"/>
          </a:p>
        </p:txBody>
      </p:sp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971550" y="4365625"/>
            <a:ext cx="1727200" cy="1800225"/>
            <a:chOff x="3424" y="1117"/>
            <a:chExt cx="1088" cy="1134"/>
          </a:xfrm>
        </p:grpSpPr>
        <p:sp>
          <p:nvSpPr>
            <p:cNvPr id="27652" name="Text Box 4"/>
            <p:cNvSpPr txBox="1">
              <a:spLocks noChangeArrowheads="1"/>
            </p:cNvSpPr>
            <p:nvPr/>
          </p:nvSpPr>
          <p:spPr bwMode="auto">
            <a:xfrm>
              <a:off x="3424" y="1752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R1</a:t>
              </a:r>
            </a:p>
          </p:txBody>
        </p:sp>
        <p:sp>
          <p:nvSpPr>
            <p:cNvPr id="27653" name="Line 5"/>
            <p:cNvSpPr>
              <a:spLocks noChangeShapeType="1"/>
            </p:cNvSpPr>
            <p:nvPr/>
          </p:nvSpPr>
          <p:spPr bwMode="auto">
            <a:xfrm>
              <a:off x="3742" y="2251"/>
              <a:ext cx="77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7654" name="Group 6"/>
            <p:cNvGrpSpPr>
              <a:grpSpLocks/>
            </p:cNvGrpSpPr>
            <p:nvPr/>
          </p:nvGrpSpPr>
          <p:grpSpPr bwMode="auto">
            <a:xfrm>
              <a:off x="3606" y="1117"/>
              <a:ext cx="272" cy="1134"/>
              <a:chOff x="2290" y="1298"/>
              <a:chExt cx="272" cy="1134"/>
            </a:xfrm>
          </p:grpSpPr>
          <p:sp>
            <p:nvSpPr>
              <p:cNvPr id="27655" name="Line 7"/>
              <p:cNvSpPr>
                <a:spLocks noChangeShapeType="1"/>
              </p:cNvSpPr>
              <p:nvPr/>
            </p:nvSpPr>
            <p:spPr bwMode="auto">
              <a:xfrm>
                <a:off x="2290" y="161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7656" name="Group 8"/>
              <p:cNvGrpSpPr>
                <a:grpSpLocks/>
              </p:cNvGrpSpPr>
              <p:nvPr/>
            </p:nvGrpSpPr>
            <p:grpSpPr bwMode="auto">
              <a:xfrm>
                <a:off x="2381" y="1298"/>
                <a:ext cx="90" cy="1134"/>
                <a:chOff x="2971" y="1298"/>
                <a:chExt cx="90" cy="1134"/>
              </a:xfrm>
            </p:grpSpPr>
            <p:sp>
              <p:nvSpPr>
                <p:cNvPr id="27657" name="Rectangle 9"/>
                <p:cNvSpPr>
                  <a:spLocks noChangeArrowheads="1"/>
                </p:cNvSpPr>
                <p:nvPr/>
              </p:nvSpPr>
              <p:spPr bwMode="auto">
                <a:xfrm>
                  <a:off x="2971" y="1933"/>
                  <a:ext cx="90" cy="318"/>
                </a:xfrm>
                <a:prstGeom prst="rect">
                  <a:avLst/>
                </a:pr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658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3016" y="1706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659" name="Line 11"/>
                <p:cNvSpPr>
                  <a:spLocks noChangeShapeType="1"/>
                </p:cNvSpPr>
                <p:nvPr/>
              </p:nvSpPr>
              <p:spPr bwMode="auto">
                <a:xfrm>
                  <a:off x="3016" y="2251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660" name="Line 12"/>
                <p:cNvSpPr>
                  <a:spLocks noChangeShapeType="1"/>
                </p:cNvSpPr>
                <p:nvPr/>
              </p:nvSpPr>
              <p:spPr bwMode="auto">
                <a:xfrm>
                  <a:off x="2971" y="1706"/>
                  <a:ext cx="9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661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3016" y="1298"/>
                  <a:ext cx="0" cy="3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7662" name="Line 14"/>
            <p:cNvSpPr>
              <a:spLocks noChangeShapeType="1"/>
            </p:cNvSpPr>
            <p:nvPr/>
          </p:nvSpPr>
          <p:spPr bwMode="auto">
            <a:xfrm>
              <a:off x="3742" y="1117"/>
              <a:ext cx="77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63" name="Text Box 15"/>
            <p:cNvSpPr txBox="1">
              <a:spLocks noChangeArrowheads="1"/>
            </p:cNvSpPr>
            <p:nvPr/>
          </p:nvSpPr>
          <p:spPr bwMode="auto">
            <a:xfrm>
              <a:off x="3470" y="1253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E1</a:t>
              </a:r>
            </a:p>
          </p:txBody>
        </p:sp>
      </p:grpSp>
      <p:sp>
        <p:nvSpPr>
          <p:cNvPr id="27664" name="Line 16"/>
          <p:cNvSpPr>
            <a:spLocks noChangeShapeType="1"/>
          </p:cNvSpPr>
          <p:nvPr/>
        </p:nvSpPr>
        <p:spPr bwMode="auto">
          <a:xfrm>
            <a:off x="2124075" y="4365625"/>
            <a:ext cx="714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1979613" y="4416425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>
            <a:off x="2700338" y="4581525"/>
            <a:ext cx="0" cy="1368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67" name="Text Box 19"/>
          <p:cNvSpPr txBox="1">
            <a:spLocks noChangeArrowheads="1"/>
          </p:cNvSpPr>
          <p:nvPr/>
        </p:nvSpPr>
        <p:spPr bwMode="auto">
          <a:xfrm>
            <a:off x="2824163" y="5392738"/>
            <a:ext cx="400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</a:t>
            </a:r>
            <a:r>
              <a:rPr kumimoji="0" lang="en-US" altLang="zh-CN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AB</a:t>
            </a:r>
          </a:p>
        </p:txBody>
      </p:sp>
      <p:sp>
        <p:nvSpPr>
          <p:cNvPr id="27668" name="Text Box 20"/>
          <p:cNvSpPr txBox="1">
            <a:spLocks noChangeArrowheads="1"/>
          </p:cNvSpPr>
          <p:nvPr/>
        </p:nvSpPr>
        <p:spPr bwMode="auto">
          <a:xfrm>
            <a:off x="4410075" y="4437063"/>
            <a:ext cx="2271713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如左图一段电路：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U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AB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+ I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R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= E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U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AB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= E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- I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R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</a:p>
        </p:txBody>
      </p:sp>
      <p:sp>
        <p:nvSpPr>
          <p:cNvPr id="27669" name="Text Box 21"/>
          <p:cNvSpPr txBox="1">
            <a:spLocks noChangeArrowheads="1"/>
          </p:cNvSpPr>
          <p:nvPr/>
        </p:nvSpPr>
        <p:spPr bwMode="auto">
          <a:xfrm>
            <a:off x="2720975" y="4168775"/>
            <a:ext cx="252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27670" name="Text Box 22"/>
          <p:cNvSpPr txBox="1">
            <a:spLocks noChangeArrowheads="1"/>
          </p:cNvSpPr>
          <p:nvPr/>
        </p:nvSpPr>
        <p:spPr bwMode="auto">
          <a:xfrm>
            <a:off x="2720975" y="5969000"/>
            <a:ext cx="252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27671" name="AutoShape 23"/>
          <p:cNvSpPr>
            <a:spLocks noChangeArrowheads="1"/>
          </p:cNvSpPr>
          <p:nvPr/>
        </p:nvSpPr>
        <p:spPr bwMode="auto">
          <a:xfrm rot="847829">
            <a:off x="1763713" y="4868863"/>
            <a:ext cx="703262" cy="935037"/>
          </a:xfrm>
          <a:custGeom>
            <a:avLst/>
            <a:gdLst>
              <a:gd name="G0" fmla="+- 0 0 0"/>
              <a:gd name="G1" fmla="+- 8904506 0 0"/>
              <a:gd name="G2" fmla="+- 0 0 8904506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8904506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8904506"/>
              <a:gd name="G36" fmla="sin G34 8904506"/>
              <a:gd name="G37" fmla="+/ 8904506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6743 w 21600"/>
              <a:gd name="T5" fmla="*/ 790 h 21600"/>
              <a:gd name="T6" fmla="*/ 4985 w 21600"/>
              <a:gd name="T7" fmla="*/ 16439 h 21600"/>
              <a:gd name="T8" fmla="*/ 8771 w 21600"/>
              <a:gd name="T9" fmla="*/ 5795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400" y="12203"/>
                  <a:pt x="5946" y="13552"/>
                  <a:pt x="6923" y="14559"/>
                </a:cubicBezTo>
                <a:lnTo>
                  <a:pt x="3047" y="18319"/>
                </a:lnTo>
                <a:cubicBezTo>
                  <a:pt x="1093" y="16304"/>
                  <a:pt x="0" y="13607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73" name="Text Box 25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27674" name="Text Box 26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31648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0" descr="3.1简单的多回路电路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341438"/>
            <a:ext cx="4464050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5" name="Group 3"/>
          <p:cNvGrpSpPr>
            <a:grpSpLocks/>
          </p:cNvGrpSpPr>
          <p:nvPr/>
        </p:nvGrpSpPr>
        <p:grpSpPr bwMode="auto">
          <a:xfrm>
            <a:off x="1331913" y="2276475"/>
            <a:ext cx="719137" cy="1079500"/>
            <a:chOff x="390" y="3328"/>
            <a:chExt cx="418" cy="613"/>
          </a:xfrm>
        </p:grpSpPr>
        <p:sp>
          <p:nvSpPr>
            <p:cNvPr id="28676" name="Freeform 4"/>
            <p:cNvSpPr>
              <a:spLocks/>
            </p:cNvSpPr>
            <p:nvPr/>
          </p:nvSpPr>
          <p:spPr bwMode="auto">
            <a:xfrm>
              <a:off x="390" y="3328"/>
              <a:ext cx="418" cy="613"/>
            </a:xfrm>
            <a:custGeom>
              <a:avLst/>
              <a:gdLst>
                <a:gd name="T0" fmla="*/ 0 w 248"/>
                <a:gd name="T1" fmla="*/ 56 h 304"/>
                <a:gd name="T2" fmla="*/ 48 w 248"/>
                <a:gd name="T3" fmla="*/ 8 h 304"/>
                <a:gd name="T4" fmla="*/ 192 w 248"/>
                <a:gd name="T5" fmla="*/ 8 h 304"/>
                <a:gd name="T6" fmla="*/ 240 w 248"/>
                <a:gd name="T7" fmla="*/ 56 h 304"/>
                <a:gd name="T8" fmla="*/ 240 w 248"/>
                <a:gd name="T9" fmla="*/ 248 h 304"/>
                <a:gd name="T10" fmla="*/ 192 w 248"/>
                <a:gd name="T11" fmla="*/ 296 h 304"/>
                <a:gd name="T12" fmla="*/ 48 w 248"/>
                <a:gd name="T13" fmla="*/ 296 h 304"/>
                <a:gd name="T14" fmla="*/ 0 w 248"/>
                <a:gd name="T1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304">
                  <a:moveTo>
                    <a:pt x="0" y="56"/>
                  </a:moveTo>
                  <a:cubicBezTo>
                    <a:pt x="8" y="36"/>
                    <a:pt x="16" y="16"/>
                    <a:pt x="48" y="8"/>
                  </a:cubicBezTo>
                  <a:cubicBezTo>
                    <a:pt x="80" y="0"/>
                    <a:pt x="160" y="0"/>
                    <a:pt x="192" y="8"/>
                  </a:cubicBezTo>
                  <a:cubicBezTo>
                    <a:pt x="224" y="16"/>
                    <a:pt x="232" y="16"/>
                    <a:pt x="240" y="56"/>
                  </a:cubicBezTo>
                  <a:cubicBezTo>
                    <a:pt x="248" y="96"/>
                    <a:pt x="248" y="208"/>
                    <a:pt x="240" y="248"/>
                  </a:cubicBezTo>
                  <a:cubicBezTo>
                    <a:pt x="232" y="288"/>
                    <a:pt x="224" y="288"/>
                    <a:pt x="192" y="296"/>
                  </a:cubicBezTo>
                  <a:cubicBezTo>
                    <a:pt x="160" y="304"/>
                    <a:pt x="80" y="304"/>
                    <a:pt x="48" y="296"/>
                  </a:cubicBezTo>
                  <a:cubicBezTo>
                    <a:pt x="16" y="288"/>
                    <a:pt x="8" y="268"/>
                    <a:pt x="0" y="248"/>
                  </a:cubicBezTo>
                </a:path>
              </a:pathLst>
            </a:cu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77" name="Text Box 5"/>
            <p:cNvSpPr txBox="1">
              <a:spLocks noChangeArrowheads="1"/>
            </p:cNvSpPr>
            <p:nvPr/>
          </p:nvSpPr>
          <p:spPr bwMode="auto">
            <a:xfrm>
              <a:off x="390" y="3561"/>
              <a:ext cx="191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1" u="none" strike="noStrike" kern="1200" cap="none" spc="0" normalizeH="0" baseline="0" noProof="0" smtClean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#1</a:t>
              </a:r>
              <a:endParaRPr kumimoji="1" lang="en-US" altLang="zh-CN" sz="2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678" name="Group 6"/>
          <p:cNvGrpSpPr>
            <a:grpSpLocks/>
          </p:cNvGrpSpPr>
          <p:nvPr/>
        </p:nvGrpSpPr>
        <p:grpSpPr bwMode="auto">
          <a:xfrm>
            <a:off x="2952750" y="2205038"/>
            <a:ext cx="790575" cy="1223962"/>
            <a:chOff x="1997" y="3271"/>
            <a:chExt cx="418" cy="598"/>
          </a:xfrm>
        </p:grpSpPr>
        <p:sp>
          <p:nvSpPr>
            <p:cNvPr id="28679" name="Freeform 7"/>
            <p:cNvSpPr>
              <a:spLocks/>
            </p:cNvSpPr>
            <p:nvPr/>
          </p:nvSpPr>
          <p:spPr bwMode="auto">
            <a:xfrm>
              <a:off x="1997" y="3271"/>
              <a:ext cx="418" cy="598"/>
            </a:xfrm>
            <a:custGeom>
              <a:avLst/>
              <a:gdLst>
                <a:gd name="T0" fmla="*/ 0 w 248"/>
                <a:gd name="T1" fmla="*/ 56 h 304"/>
                <a:gd name="T2" fmla="*/ 48 w 248"/>
                <a:gd name="T3" fmla="*/ 8 h 304"/>
                <a:gd name="T4" fmla="*/ 192 w 248"/>
                <a:gd name="T5" fmla="*/ 8 h 304"/>
                <a:gd name="T6" fmla="*/ 240 w 248"/>
                <a:gd name="T7" fmla="*/ 56 h 304"/>
                <a:gd name="T8" fmla="*/ 240 w 248"/>
                <a:gd name="T9" fmla="*/ 248 h 304"/>
                <a:gd name="T10" fmla="*/ 192 w 248"/>
                <a:gd name="T11" fmla="*/ 296 h 304"/>
                <a:gd name="T12" fmla="*/ 48 w 248"/>
                <a:gd name="T13" fmla="*/ 296 h 304"/>
                <a:gd name="T14" fmla="*/ 0 w 248"/>
                <a:gd name="T15" fmla="*/ 24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304">
                  <a:moveTo>
                    <a:pt x="0" y="56"/>
                  </a:moveTo>
                  <a:cubicBezTo>
                    <a:pt x="8" y="36"/>
                    <a:pt x="16" y="16"/>
                    <a:pt x="48" y="8"/>
                  </a:cubicBezTo>
                  <a:cubicBezTo>
                    <a:pt x="80" y="0"/>
                    <a:pt x="160" y="0"/>
                    <a:pt x="192" y="8"/>
                  </a:cubicBezTo>
                  <a:cubicBezTo>
                    <a:pt x="224" y="16"/>
                    <a:pt x="232" y="16"/>
                    <a:pt x="240" y="56"/>
                  </a:cubicBezTo>
                  <a:cubicBezTo>
                    <a:pt x="248" y="96"/>
                    <a:pt x="248" y="208"/>
                    <a:pt x="240" y="248"/>
                  </a:cubicBezTo>
                  <a:cubicBezTo>
                    <a:pt x="232" y="288"/>
                    <a:pt x="224" y="288"/>
                    <a:pt x="192" y="296"/>
                  </a:cubicBezTo>
                  <a:cubicBezTo>
                    <a:pt x="160" y="304"/>
                    <a:pt x="80" y="304"/>
                    <a:pt x="48" y="296"/>
                  </a:cubicBezTo>
                  <a:cubicBezTo>
                    <a:pt x="16" y="288"/>
                    <a:pt x="8" y="268"/>
                    <a:pt x="0" y="248"/>
                  </a:cubicBezTo>
                </a:path>
              </a:pathLst>
            </a:cu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80" name="Text Box 8"/>
            <p:cNvSpPr txBox="1">
              <a:spLocks noChangeArrowheads="1"/>
            </p:cNvSpPr>
            <p:nvPr/>
          </p:nvSpPr>
          <p:spPr bwMode="auto">
            <a:xfrm>
              <a:off x="2029" y="3492"/>
              <a:ext cx="1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1" u="none" strike="noStrike" kern="1200" cap="none" spc="0" normalizeH="0" baseline="0" noProof="0" smtClean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#2</a:t>
              </a:r>
              <a:endParaRPr kumimoji="1" lang="en-US" altLang="zh-CN" sz="2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681" name="Group 9"/>
          <p:cNvGrpSpPr>
            <a:grpSpLocks/>
          </p:cNvGrpSpPr>
          <p:nvPr/>
        </p:nvGrpSpPr>
        <p:grpSpPr bwMode="auto">
          <a:xfrm>
            <a:off x="1225550" y="1844675"/>
            <a:ext cx="2735263" cy="2087563"/>
            <a:chOff x="1113" y="2264"/>
            <a:chExt cx="1307" cy="820"/>
          </a:xfrm>
        </p:grpSpPr>
        <p:sp>
          <p:nvSpPr>
            <p:cNvPr id="28682" name="Freeform 10"/>
            <p:cNvSpPr>
              <a:spLocks/>
            </p:cNvSpPr>
            <p:nvPr/>
          </p:nvSpPr>
          <p:spPr bwMode="auto">
            <a:xfrm>
              <a:off x="1113" y="2264"/>
              <a:ext cx="1307" cy="820"/>
            </a:xfrm>
            <a:custGeom>
              <a:avLst/>
              <a:gdLst>
                <a:gd name="T0" fmla="*/ 0 w 1072"/>
                <a:gd name="T1" fmla="*/ 112 h 472"/>
                <a:gd name="T2" fmla="*/ 96 w 1072"/>
                <a:gd name="T3" fmla="*/ 16 h 472"/>
                <a:gd name="T4" fmla="*/ 432 w 1072"/>
                <a:gd name="T5" fmla="*/ 16 h 472"/>
                <a:gd name="T6" fmla="*/ 864 w 1072"/>
                <a:gd name="T7" fmla="*/ 16 h 472"/>
                <a:gd name="T8" fmla="*/ 1008 w 1072"/>
                <a:gd name="T9" fmla="*/ 64 h 472"/>
                <a:gd name="T10" fmla="*/ 1056 w 1072"/>
                <a:gd name="T11" fmla="*/ 160 h 472"/>
                <a:gd name="T12" fmla="*/ 1056 w 1072"/>
                <a:gd name="T13" fmla="*/ 304 h 472"/>
                <a:gd name="T14" fmla="*/ 960 w 1072"/>
                <a:gd name="T15" fmla="*/ 448 h 472"/>
                <a:gd name="T16" fmla="*/ 864 w 1072"/>
                <a:gd name="T17" fmla="*/ 448 h 472"/>
                <a:gd name="T18" fmla="*/ 528 w 1072"/>
                <a:gd name="T19" fmla="*/ 448 h 472"/>
                <a:gd name="T20" fmla="*/ 96 w 1072"/>
                <a:gd name="T21" fmla="*/ 448 h 472"/>
                <a:gd name="T22" fmla="*/ 0 w 1072"/>
                <a:gd name="T23" fmla="*/ 35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2" h="472">
                  <a:moveTo>
                    <a:pt x="0" y="112"/>
                  </a:moveTo>
                  <a:cubicBezTo>
                    <a:pt x="12" y="72"/>
                    <a:pt x="24" y="32"/>
                    <a:pt x="96" y="16"/>
                  </a:cubicBezTo>
                  <a:cubicBezTo>
                    <a:pt x="168" y="0"/>
                    <a:pt x="304" y="16"/>
                    <a:pt x="432" y="16"/>
                  </a:cubicBezTo>
                  <a:cubicBezTo>
                    <a:pt x="560" y="16"/>
                    <a:pt x="768" y="8"/>
                    <a:pt x="864" y="16"/>
                  </a:cubicBezTo>
                  <a:cubicBezTo>
                    <a:pt x="960" y="24"/>
                    <a:pt x="976" y="40"/>
                    <a:pt x="1008" y="64"/>
                  </a:cubicBezTo>
                  <a:cubicBezTo>
                    <a:pt x="1040" y="88"/>
                    <a:pt x="1048" y="120"/>
                    <a:pt x="1056" y="160"/>
                  </a:cubicBezTo>
                  <a:cubicBezTo>
                    <a:pt x="1064" y="200"/>
                    <a:pt x="1072" y="256"/>
                    <a:pt x="1056" y="304"/>
                  </a:cubicBezTo>
                  <a:cubicBezTo>
                    <a:pt x="1040" y="352"/>
                    <a:pt x="992" y="424"/>
                    <a:pt x="960" y="448"/>
                  </a:cubicBezTo>
                  <a:cubicBezTo>
                    <a:pt x="928" y="472"/>
                    <a:pt x="936" y="448"/>
                    <a:pt x="864" y="448"/>
                  </a:cubicBezTo>
                  <a:cubicBezTo>
                    <a:pt x="792" y="448"/>
                    <a:pt x="656" y="448"/>
                    <a:pt x="528" y="448"/>
                  </a:cubicBezTo>
                  <a:cubicBezTo>
                    <a:pt x="400" y="448"/>
                    <a:pt x="184" y="464"/>
                    <a:pt x="96" y="448"/>
                  </a:cubicBezTo>
                  <a:cubicBezTo>
                    <a:pt x="8" y="432"/>
                    <a:pt x="4" y="392"/>
                    <a:pt x="0" y="352"/>
                  </a:cubicBezTo>
                </a:path>
              </a:pathLst>
            </a:custGeom>
            <a:noFill/>
            <a:ln w="38100" cap="flat" cmpd="sng">
              <a:solidFill>
                <a:srgbClr val="FF66CC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83" name="Text Box 11"/>
            <p:cNvSpPr txBox="1">
              <a:spLocks noChangeArrowheads="1"/>
            </p:cNvSpPr>
            <p:nvPr/>
          </p:nvSpPr>
          <p:spPr bwMode="auto">
            <a:xfrm>
              <a:off x="1823" y="2828"/>
              <a:ext cx="316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1" u="none" strike="noStrike" kern="1200" cap="none" spc="0" normalizeH="0" baseline="0" noProof="0" smtClean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#3</a:t>
              </a:r>
              <a:endParaRPr kumimoji="1" lang="en-US" altLang="zh-CN" sz="2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4949825" y="1557338"/>
            <a:ext cx="31384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）回路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#1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KVL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方程：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R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- I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R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= E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- E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5003800" y="2636838"/>
            <a:ext cx="34575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）回路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#2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KVL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方程：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R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+ I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R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= E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5057775" y="3716338"/>
            <a:ext cx="38179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）回路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#3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KVL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方程：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R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+ I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R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= E</a:t>
            </a: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</a:p>
        </p:txBody>
      </p:sp>
      <p:sp>
        <p:nvSpPr>
          <p:cNvPr id="28687" name="Text Box 15"/>
          <p:cNvSpPr txBox="1">
            <a:spLocks noChangeArrowheads="1"/>
          </p:cNvSpPr>
          <p:nvPr/>
        </p:nvSpPr>
        <p:spPr bwMode="auto">
          <a:xfrm>
            <a:off x="2195513" y="4365625"/>
            <a:ext cx="709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例图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4499992" y="935039"/>
            <a:ext cx="34877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由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KVL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可列出三个回路方程：</a:t>
            </a:r>
          </a:p>
        </p:txBody>
      </p:sp>
      <p:sp>
        <p:nvSpPr>
          <p:cNvPr id="28689" name="Text Box 17"/>
          <p:cNvSpPr txBox="1">
            <a:spLocks noChangeArrowheads="1"/>
          </p:cNvSpPr>
          <p:nvPr/>
        </p:nvSpPr>
        <p:spPr bwMode="auto">
          <a:xfrm>
            <a:off x="414338" y="4868863"/>
            <a:ext cx="8369300" cy="124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  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这三个方程之间有什么关系？都是独立的吗？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上面三个方程式中只有两个是独立的，因为它们中的任意两个方程  式相加减，均可以得出第三个方程式。</a:t>
            </a:r>
          </a:p>
        </p:txBody>
      </p:sp>
      <p:sp>
        <p:nvSpPr>
          <p:cNvPr id="28690" name="Text Box 18"/>
          <p:cNvSpPr txBox="1">
            <a:spLocks noChangeArrowheads="1"/>
          </p:cNvSpPr>
          <p:nvPr/>
        </p:nvSpPr>
        <p:spPr bwMode="auto">
          <a:xfrm>
            <a:off x="630238" y="855663"/>
            <a:ext cx="24336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、独立电压方程</a:t>
            </a:r>
          </a:p>
        </p:txBody>
      </p:sp>
      <p:sp>
        <p:nvSpPr>
          <p:cNvPr id="28691" name="AutoShape 47"/>
          <p:cNvSpPr>
            <a:spLocks noChangeArrowheads="1"/>
          </p:cNvSpPr>
          <p:nvPr/>
        </p:nvSpPr>
        <p:spPr bwMode="auto">
          <a:xfrm>
            <a:off x="252413" y="4941888"/>
            <a:ext cx="1150937" cy="649287"/>
          </a:xfrm>
          <a:prstGeom prst="notchedRightArrow">
            <a:avLst>
              <a:gd name="adj1" fmla="val 50000"/>
              <a:gd name="adj2" fmla="val 443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思考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94851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4" grpId="0"/>
      <p:bldP spid="28685" grpId="0"/>
      <p:bldP spid="28686" grpId="0"/>
      <p:bldP spid="28688" grpId="0"/>
      <p:bldP spid="2868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2305050" y="3500438"/>
            <a:ext cx="6569075" cy="3357562"/>
          </a:xfrm>
          <a:prstGeom prst="cloudCallout">
            <a:avLst>
              <a:gd name="adj1" fmla="val -69153"/>
              <a:gd name="adj2" fmla="val -34019"/>
            </a:avLst>
          </a:prstGeom>
          <a:solidFill>
            <a:srgbClr val="CCFF99"/>
          </a:soli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1" i="0" u="none" strike="noStrike" kern="120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981075"/>
            <a:ext cx="6911975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0" y="836613"/>
            <a:ext cx="1908175" cy="2276475"/>
            <a:chOff x="658" y="1262"/>
            <a:chExt cx="1238" cy="838"/>
          </a:xfrm>
        </p:grpSpPr>
        <p:sp>
          <p:nvSpPr>
            <p:cNvPr id="29701" name="Rectangle 5"/>
            <p:cNvSpPr>
              <a:spLocks noChangeArrowheads="1"/>
            </p:cNvSpPr>
            <p:nvPr/>
          </p:nvSpPr>
          <p:spPr bwMode="auto">
            <a:xfrm>
              <a:off x="658" y="1262"/>
              <a:ext cx="1114" cy="82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9702" name="Object 6"/>
            <p:cNvGraphicFramePr>
              <a:graphicFrameLocks/>
            </p:cNvGraphicFramePr>
            <p:nvPr/>
          </p:nvGraphicFramePr>
          <p:xfrm>
            <a:off x="767" y="1571"/>
            <a:ext cx="855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5" name="剪辑" r:id="rId4" imgW="3660480" imgH="3203280" progId="MS_ClipArt_Gallery.2">
                    <p:embed/>
                  </p:oleObj>
                </mc:Choice>
                <mc:Fallback>
                  <p:oleObj name="剪辑" r:id="rId4" imgW="3660480" imgH="3203280" progId="MS_ClipArt_Gallery.2">
                    <p:embed/>
                    <p:pic>
                      <p:nvPicPr>
                        <p:cNvPr id="29702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7" y="1571"/>
                          <a:ext cx="855" cy="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03" name="Rectangle 7"/>
            <p:cNvSpPr>
              <a:spLocks noChangeArrowheads="1"/>
            </p:cNvSpPr>
            <p:nvPr/>
          </p:nvSpPr>
          <p:spPr bwMode="auto">
            <a:xfrm>
              <a:off x="713" y="1316"/>
              <a:ext cx="1183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003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问题与讨论</a:t>
              </a:r>
            </a:p>
          </p:txBody>
        </p:sp>
      </p:grpSp>
      <p:grpSp>
        <p:nvGrpSpPr>
          <p:cNvPr id="29704" name="Group 8"/>
          <p:cNvGrpSpPr>
            <a:grpSpLocks noChangeAspect="1"/>
          </p:cNvGrpSpPr>
          <p:nvPr/>
        </p:nvGrpSpPr>
        <p:grpSpPr bwMode="auto">
          <a:xfrm>
            <a:off x="0" y="4508500"/>
            <a:ext cx="2019300" cy="1873250"/>
            <a:chOff x="4348" y="346"/>
            <a:chExt cx="1272" cy="830"/>
          </a:xfrm>
        </p:grpSpPr>
        <p:sp>
          <p:nvSpPr>
            <p:cNvPr id="29705" name="AutoShape 9"/>
            <p:cNvSpPr>
              <a:spLocks noChangeAspect="1" noChangeArrowheads="1" noTextEdit="1"/>
            </p:cNvSpPr>
            <p:nvPr/>
          </p:nvSpPr>
          <p:spPr bwMode="auto">
            <a:xfrm>
              <a:off x="4348" y="346"/>
              <a:ext cx="1272" cy="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6" name="Freeform 10"/>
            <p:cNvSpPr>
              <a:spLocks/>
            </p:cNvSpPr>
            <p:nvPr/>
          </p:nvSpPr>
          <p:spPr bwMode="auto">
            <a:xfrm>
              <a:off x="4355" y="384"/>
              <a:ext cx="1265" cy="792"/>
            </a:xfrm>
            <a:custGeom>
              <a:avLst/>
              <a:gdLst>
                <a:gd name="T0" fmla="*/ 1240 w 1265"/>
                <a:gd name="T1" fmla="*/ 349 h 792"/>
                <a:gd name="T2" fmla="*/ 1206 w 1265"/>
                <a:gd name="T3" fmla="*/ 278 h 792"/>
                <a:gd name="T4" fmla="*/ 1180 w 1265"/>
                <a:gd name="T5" fmla="*/ 233 h 792"/>
                <a:gd name="T6" fmla="*/ 1152 w 1265"/>
                <a:gd name="T7" fmla="*/ 213 h 792"/>
                <a:gd name="T8" fmla="*/ 1124 w 1265"/>
                <a:gd name="T9" fmla="*/ 162 h 792"/>
                <a:gd name="T10" fmla="*/ 1133 w 1265"/>
                <a:gd name="T11" fmla="*/ 103 h 792"/>
                <a:gd name="T12" fmla="*/ 1083 w 1265"/>
                <a:gd name="T13" fmla="*/ 7 h 792"/>
                <a:gd name="T14" fmla="*/ 998 w 1265"/>
                <a:gd name="T15" fmla="*/ 26 h 792"/>
                <a:gd name="T16" fmla="*/ 957 w 1265"/>
                <a:gd name="T17" fmla="*/ 101 h 792"/>
                <a:gd name="T18" fmla="*/ 959 w 1265"/>
                <a:gd name="T19" fmla="*/ 172 h 792"/>
                <a:gd name="T20" fmla="*/ 985 w 1265"/>
                <a:gd name="T21" fmla="*/ 183 h 792"/>
                <a:gd name="T22" fmla="*/ 1007 w 1265"/>
                <a:gd name="T23" fmla="*/ 214 h 792"/>
                <a:gd name="T24" fmla="*/ 1042 w 1265"/>
                <a:gd name="T25" fmla="*/ 219 h 792"/>
                <a:gd name="T26" fmla="*/ 1035 w 1265"/>
                <a:gd name="T27" fmla="*/ 273 h 792"/>
                <a:gd name="T28" fmla="*/ 1020 w 1265"/>
                <a:gd name="T29" fmla="*/ 313 h 792"/>
                <a:gd name="T30" fmla="*/ 981 w 1265"/>
                <a:gd name="T31" fmla="*/ 335 h 792"/>
                <a:gd name="T32" fmla="*/ 954 w 1265"/>
                <a:gd name="T33" fmla="*/ 307 h 792"/>
                <a:gd name="T34" fmla="*/ 926 w 1265"/>
                <a:gd name="T35" fmla="*/ 254 h 792"/>
                <a:gd name="T36" fmla="*/ 877 w 1265"/>
                <a:gd name="T37" fmla="*/ 237 h 792"/>
                <a:gd name="T38" fmla="*/ 875 w 1265"/>
                <a:gd name="T39" fmla="*/ 199 h 792"/>
                <a:gd name="T40" fmla="*/ 892 w 1265"/>
                <a:gd name="T41" fmla="*/ 144 h 792"/>
                <a:gd name="T42" fmla="*/ 851 w 1265"/>
                <a:gd name="T43" fmla="*/ 61 h 792"/>
                <a:gd name="T44" fmla="*/ 769 w 1265"/>
                <a:gd name="T45" fmla="*/ 58 h 792"/>
                <a:gd name="T46" fmla="*/ 725 w 1265"/>
                <a:gd name="T47" fmla="*/ 144 h 792"/>
                <a:gd name="T48" fmla="*/ 749 w 1265"/>
                <a:gd name="T49" fmla="*/ 198 h 792"/>
                <a:gd name="T50" fmla="*/ 752 w 1265"/>
                <a:gd name="T51" fmla="*/ 203 h 792"/>
                <a:gd name="T52" fmla="*/ 735 w 1265"/>
                <a:gd name="T53" fmla="*/ 243 h 792"/>
                <a:gd name="T54" fmla="*/ 676 w 1265"/>
                <a:gd name="T55" fmla="*/ 292 h 792"/>
                <a:gd name="T56" fmla="*/ 670 w 1265"/>
                <a:gd name="T57" fmla="*/ 341 h 792"/>
                <a:gd name="T58" fmla="*/ 645 w 1265"/>
                <a:gd name="T59" fmla="*/ 342 h 792"/>
                <a:gd name="T60" fmla="*/ 619 w 1265"/>
                <a:gd name="T61" fmla="*/ 349 h 792"/>
                <a:gd name="T62" fmla="*/ 579 w 1265"/>
                <a:gd name="T63" fmla="*/ 307 h 792"/>
                <a:gd name="T64" fmla="*/ 608 w 1265"/>
                <a:gd name="T65" fmla="*/ 358 h 792"/>
                <a:gd name="T66" fmla="*/ 513 w 1265"/>
                <a:gd name="T67" fmla="*/ 421 h 792"/>
                <a:gd name="T68" fmla="*/ 367 w 1265"/>
                <a:gd name="T69" fmla="*/ 408 h 792"/>
                <a:gd name="T70" fmla="*/ 298 w 1265"/>
                <a:gd name="T71" fmla="*/ 404 h 792"/>
                <a:gd name="T72" fmla="*/ 259 w 1265"/>
                <a:gd name="T73" fmla="*/ 305 h 792"/>
                <a:gd name="T74" fmla="*/ 279 w 1265"/>
                <a:gd name="T75" fmla="*/ 273 h 792"/>
                <a:gd name="T76" fmla="*/ 316 w 1265"/>
                <a:gd name="T77" fmla="*/ 294 h 792"/>
                <a:gd name="T78" fmla="*/ 338 w 1265"/>
                <a:gd name="T79" fmla="*/ 282 h 792"/>
                <a:gd name="T80" fmla="*/ 358 w 1265"/>
                <a:gd name="T81" fmla="*/ 256 h 792"/>
                <a:gd name="T82" fmla="*/ 377 w 1265"/>
                <a:gd name="T83" fmla="*/ 242 h 792"/>
                <a:gd name="T84" fmla="*/ 393 w 1265"/>
                <a:gd name="T85" fmla="*/ 198 h 792"/>
                <a:gd name="T86" fmla="*/ 409 w 1265"/>
                <a:gd name="T87" fmla="*/ 158 h 792"/>
                <a:gd name="T88" fmla="*/ 322 w 1265"/>
                <a:gd name="T89" fmla="*/ 66 h 792"/>
                <a:gd name="T90" fmla="*/ 246 w 1265"/>
                <a:gd name="T91" fmla="*/ 98 h 792"/>
                <a:gd name="T92" fmla="*/ 233 w 1265"/>
                <a:gd name="T93" fmla="*/ 175 h 792"/>
                <a:gd name="T94" fmla="*/ 197 w 1265"/>
                <a:gd name="T95" fmla="*/ 181 h 792"/>
                <a:gd name="T96" fmla="*/ 148 w 1265"/>
                <a:gd name="T97" fmla="*/ 192 h 792"/>
                <a:gd name="T98" fmla="*/ 89 w 1265"/>
                <a:gd name="T99" fmla="*/ 249 h 792"/>
                <a:gd name="T100" fmla="*/ 16 w 1265"/>
                <a:gd name="T101" fmla="*/ 363 h 792"/>
                <a:gd name="T102" fmla="*/ 384 w 1265"/>
                <a:gd name="T103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65" h="792">
                  <a:moveTo>
                    <a:pt x="1262" y="421"/>
                  </a:moveTo>
                  <a:lnTo>
                    <a:pt x="1258" y="405"/>
                  </a:lnTo>
                  <a:lnTo>
                    <a:pt x="1253" y="387"/>
                  </a:lnTo>
                  <a:lnTo>
                    <a:pt x="1247" y="368"/>
                  </a:lnTo>
                  <a:lnTo>
                    <a:pt x="1240" y="349"/>
                  </a:lnTo>
                  <a:lnTo>
                    <a:pt x="1232" y="329"/>
                  </a:lnTo>
                  <a:lnTo>
                    <a:pt x="1224" y="310"/>
                  </a:lnTo>
                  <a:lnTo>
                    <a:pt x="1216" y="292"/>
                  </a:lnTo>
                  <a:lnTo>
                    <a:pt x="1208" y="273"/>
                  </a:lnTo>
                  <a:lnTo>
                    <a:pt x="1206" y="278"/>
                  </a:lnTo>
                  <a:lnTo>
                    <a:pt x="1202" y="265"/>
                  </a:lnTo>
                  <a:lnTo>
                    <a:pt x="1197" y="254"/>
                  </a:lnTo>
                  <a:lnTo>
                    <a:pt x="1192" y="244"/>
                  </a:lnTo>
                  <a:lnTo>
                    <a:pt x="1187" y="238"/>
                  </a:lnTo>
                  <a:lnTo>
                    <a:pt x="1180" y="233"/>
                  </a:lnTo>
                  <a:lnTo>
                    <a:pt x="1175" y="231"/>
                  </a:lnTo>
                  <a:lnTo>
                    <a:pt x="1168" y="230"/>
                  </a:lnTo>
                  <a:lnTo>
                    <a:pt x="1160" y="231"/>
                  </a:lnTo>
                  <a:lnTo>
                    <a:pt x="1158" y="225"/>
                  </a:lnTo>
                  <a:lnTo>
                    <a:pt x="1152" y="213"/>
                  </a:lnTo>
                  <a:lnTo>
                    <a:pt x="1143" y="201"/>
                  </a:lnTo>
                  <a:lnTo>
                    <a:pt x="1130" y="196"/>
                  </a:lnTo>
                  <a:lnTo>
                    <a:pt x="1125" y="192"/>
                  </a:lnTo>
                  <a:lnTo>
                    <a:pt x="1123" y="180"/>
                  </a:lnTo>
                  <a:lnTo>
                    <a:pt x="1124" y="162"/>
                  </a:lnTo>
                  <a:lnTo>
                    <a:pt x="1128" y="143"/>
                  </a:lnTo>
                  <a:lnTo>
                    <a:pt x="1130" y="134"/>
                  </a:lnTo>
                  <a:lnTo>
                    <a:pt x="1133" y="124"/>
                  </a:lnTo>
                  <a:lnTo>
                    <a:pt x="1134" y="115"/>
                  </a:lnTo>
                  <a:lnTo>
                    <a:pt x="1133" y="103"/>
                  </a:lnTo>
                  <a:lnTo>
                    <a:pt x="1129" y="88"/>
                  </a:lnTo>
                  <a:lnTo>
                    <a:pt x="1124" y="71"/>
                  </a:lnTo>
                  <a:lnTo>
                    <a:pt x="1113" y="50"/>
                  </a:lnTo>
                  <a:lnTo>
                    <a:pt x="1099" y="25"/>
                  </a:lnTo>
                  <a:lnTo>
                    <a:pt x="1083" y="7"/>
                  </a:lnTo>
                  <a:lnTo>
                    <a:pt x="1067" y="0"/>
                  </a:lnTo>
                  <a:lnTo>
                    <a:pt x="1049" y="0"/>
                  </a:lnTo>
                  <a:lnTo>
                    <a:pt x="1031" y="4"/>
                  </a:lnTo>
                  <a:lnTo>
                    <a:pt x="1014" y="15"/>
                  </a:lnTo>
                  <a:lnTo>
                    <a:pt x="998" y="26"/>
                  </a:lnTo>
                  <a:lnTo>
                    <a:pt x="985" y="37"/>
                  </a:lnTo>
                  <a:lnTo>
                    <a:pt x="973" y="47"/>
                  </a:lnTo>
                  <a:lnTo>
                    <a:pt x="960" y="64"/>
                  </a:lnTo>
                  <a:lnTo>
                    <a:pt x="955" y="83"/>
                  </a:lnTo>
                  <a:lnTo>
                    <a:pt x="957" y="101"/>
                  </a:lnTo>
                  <a:lnTo>
                    <a:pt x="964" y="115"/>
                  </a:lnTo>
                  <a:lnTo>
                    <a:pt x="969" y="126"/>
                  </a:lnTo>
                  <a:lnTo>
                    <a:pt x="968" y="140"/>
                  </a:lnTo>
                  <a:lnTo>
                    <a:pt x="963" y="156"/>
                  </a:lnTo>
                  <a:lnTo>
                    <a:pt x="959" y="172"/>
                  </a:lnTo>
                  <a:lnTo>
                    <a:pt x="962" y="178"/>
                  </a:lnTo>
                  <a:lnTo>
                    <a:pt x="972" y="176"/>
                  </a:lnTo>
                  <a:lnTo>
                    <a:pt x="981" y="175"/>
                  </a:lnTo>
                  <a:lnTo>
                    <a:pt x="985" y="178"/>
                  </a:lnTo>
                  <a:lnTo>
                    <a:pt x="985" y="183"/>
                  </a:lnTo>
                  <a:lnTo>
                    <a:pt x="987" y="189"/>
                  </a:lnTo>
                  <a:lnTo>
                    <a:pt x="990" y="196"/>
                  </a:lnTo>
                  <a:lnTo>
                    <a:pt x="996" y="203"/>
                  </a:lnTo>
                  <a:lnTo>
                    <a:pt x="1000" y="210"/>
                  </a:lnTo>
                  <a:lnTo>
                    <a:pt x="1007" y="214"/>
                  </a:lnTo>
                  <a:lnTo>
                    <a:pt x="1013" y="215"/>
                  </a:lnTo>
                  <a:lnTo>
                    <a:pt x="1017" y="212"/>
                  </a:lnTo>
                  <a:lnTo>
                    <a:pt x="1026" y="206"/>
                  </a:lnTo>
                  <a:lnTo>
                    <a:pt x="1035" y="209"/>
                  </a:lnTo>
                  <a:lnTo>
                    <a:pt x="1042" y="219"/>
                  </a:lnTo>
                  <a:lnTo>
                    <a:pt x="1047" y="231"/>
                  </a:lnTo>
                  <a:lnTo>
                    <a:pt x="1023" y="267"/>
                  </a:lnTo>
                  <a:lnTo>
                    <a:pt x="1025" y="267"/>
                  </a:lnTo>
                  <a:lnTo>
                    <a:pt x="1030" y="270"/>
                  </a:lnTo>
                  <a:lnTo>
                    <a:pt x="1035" y="273"/>
                  </a:lnTo>
                  <a:lnTo>
                    <a:pt x="1040" y="283"/>
                  </a:lnTo>
                  <a:lnTo>
                    <a:pt x="1040" y="289"/>
                  </a:lnTo>
                  <a:lnTo>
                    <a:pt x="1037" y="298"/>
                  </a:lnTo>
                  <a:lnTo>
                    <a:pt x="1029" y="305"/>
                  </a:lnTo>
                  <a:lnTo>
                    <a:pt x="1020" y="313"/>
                  </a:lnTo>
                  <a:lnTo>
                    <a:pt x="1009" y="321"/>
                  </a:lnTo>
                  <a:lnTo>
                    <a:pt x="999" y="328"/>
                  </a:lnTo>
                  <a:lnTo>
                    <a:pt x="990" y="333"/>
                  </a:lnTo>
                  <a:lnTo>
                    <a:pt x="982" y="336"/>
                  </a:lnTo>
                  <a:lnTo>
                    <a:pt x="981" y="335"/>
                  </a:lnTo>
                  <a:lnTo>
                    <a:pt x="978" y="333"/>
                  </a:lnTo>
                  <a:lnTo>
                    <a:pt x="972" y="329"/>
                  </a:lnTo>
                  <a:lnTo>
                    <a:pt x="967" y="324"/>
                  </a:lnTo>
                  <a:lnTo>
                    <a:pt x="960" y="317"/>
                  </a:lnTo>
                  <a:lnTo>
                    <a:pt x="954" y="307"/>
                  </a:lnTo>
                  <a:lnTo>
                    <a:pt x="948" y="296"/>
                  </a:lnTo>
                  <a:lnTo>
                    <a:pt x="944" y="283"/>
                  </a:lnTo>
                  <a:lnTo>
                    <a:pt x="939" y="271"/>
                  </a:lnTo>
                  <a:lnTo>
                    <a:pt x="934" y="261"/>
                  </a:lnTo>
                  <a:lnTo>
                    <a:pt x="926" y="254"/>
                  </a:lnTo>
                  <a:lnTo>
                    <a:pt x="917" y="248"/>
                  </a:lnTo>
                  <a:lnTo>
                    <a:pt x="907" y="244"/>
                  </a:lnTo>
                  <a:lnTo>
                    <a:pt x="896" y="242"/>
                  </a:lnTo>
                  <a:lnTo>
                    <a:pt x="886" y="239"/>
                  </a:lnTo>
                  <a:lnTo>
                    <a:pt x="877" y="237"/>
                  </a:lnTo>
                  <a:lnTo>
                    <a:pt x="877" y="235"/>
                  </a:lnTo>
                  <a:lnTo>
                    <a:pt x="876" y="227"/>
                  </a:lnTo>
                  <a:lnTo>
                    <a:pt x="874" y="218"/>
                  </a:lnTo>
                  <a:lnTo>
                    <a:pt x="872" y="208"/>
                  </a:lnTo>
                  <a:lnTo>
                    <a:pt x="875" y="199"/>
                  </a:lnTo>
                  <a:lnTo>
                    <a:pt x="884" y="191"/>
                  </a:lnTo>
                  <a:lnTo>
                    <a:pt x="892" y="181"/>
                  </a:lnTo>
                  <a:lnTo>
                    <a:pt x="895" y="168"/>
                  </a:lnTo>
                  <a:lnTo>
                    <a:pt x="894" y="157"/>
                  </a:lnTo>
                  <a:lnTo>
                    <a:pt x="892" y="144"/>
                  </a:lnTo>
                  <a:lnTo>
                    <a:pt x="888" y="128"/>
                  </a:lnTo>
                  <a:lnTo>
                    <a:pt x="883" y="110"/>
                  </a:lnTo>
                  <a:lnTo>
                    <a:pt x="876" y="92"/>
                  </a:lnTo>
                  <a:lnTo>
                    <a:pt x="865" y="76"/>
                  </a:lnTo>
                  <a:lnTo>
                    <a:pt x="851" y="61"/>
                  </a:lnTo>
                  <a:lnTo>
                    <a:pt x="834" y="49"/>
                  </a:lnTo>
                  <a:lnTo>
                    <a:pt x="815" y="43"/>
                  </a:lnTo>
                  <a:lnTo>
                    <a:pt x="798" y="43"/>
                  </a:lnTo>
                  <a:lnTo>
                    <a:pt x="782" y="49"/>
                  </a:lnTo>
                  <a:lnTo>
                    <a:pt x="769" y="58"/>
                  </a:lnTo>
                  <a:lnTo>
                    <a:pt x="756" y="70"/>
                  </a:lnTo>
                  <a:lnTo>
                    <a:pt x="747" y="84"/>
                  </a:lnTo>
                  <a:lnTo>
                    <a:pt x="738" y="99"/>
                  </a:lnTo>
                  <a:lnTo>
                    <a:pt x="732" y="115"/>
                  </a:lnTo>
                  <a:lnTo>
                    <a:pt x="725" y="144"/>
                  </a:lnTo>
                  <a:lnTo>
                    <a:pt x="723" y="167"/>
                  </a:lnTo>
                  <a:lnTo>
                    <a:pt x="730" y="185"/>
                  </a:lnTo>
                  <a:lnTo>
                    <a:pt x="744" y="196"/>
                  </a:lnTo>
                  <a:lnTo>
                    <a:pt x="747" y="197"/>
                  </a:lnTo>
                  <a:lnTo>
                    <a:pt x="749" y="198"/>
                  </a:lnTo>
                  <a:lnTo>
                    <a:pt x="752" y="199"/>
                  </a:lnTo>
                  <a:lnTo>
                    <a:pt x="753" y="199"/>
                  </a:lnTo>
                  <a:lnTo>
                    <a:pt x="752" y="199"/>
                  </a:lnTo>
                  <a:lnTo>
                    <a:pt x="752" y="201"/>
                  </a:lnTo>
                  <a:lnTo>
                    <a:pt x="752" y="203"/>
                  </a:lnTo>
                  <a:lnTo>
                    <a:pt x="753" y="206"/>
                  </a:lnTo>
                  <a:lnTo>
                    <a:pt x="754" y="214"/>
                  </a:lnTo>
                  <a:lnTo>
                    <a:pt x="749" y="223"/>
                  </a:lnTo>
                  <a:lnTo>
                    <a:pt x="743" y="232"/>
                  </a:lnTo>
                  <a:lnTo>
                    <a:pt x="735" y="243"/>
                  </a:lnTo>
                  <a:lnTo>
                    <a:pt x="717" y="243"/>
                  </a:lnTo>
                  <a:lnTo>
                    <a:pt x="702" y="249"/>
                  </a:lnTo>
                  <a:lnTo>
                    <a:pt x="689" y="260"/>
                  </a:lnTo>
                  <a:lnTo>
                    <a:pt x="682" y="275"/>
                  </a:lnTo>
                  <a:lnTo>
                    <a:pt x="676" y="292"/>
                  </a:lnTo>
                  <a:lnTo>
                    <a:pt x="673" y="309"/>
                  </a:lnTo>
                  <a:lnTo>
                    <a:pt x="674" y="326"/>
                  </a:lnTo>
                  <a:lnTo>
                    <a:pt x="677" y="340"/>
                  </a:lnTo>
                  <a:lnTo>
                    <a:pt x="675" y="340"/>
                  </a:lnTo>
                  <a:lnTo>
                    <a:pt x="670" y="341"/>
                  </a:lnTo>
                  <a:lnTo>
                    <a:pt x="665" y="345"/>
                  </a:lnTo>
                  <a:lnTo>
                    <a:pt x="658" y="352"/>
                  </a:lnTo>
                  <a:lnTo>
                    <a:pt x="653" y="347"/>
                  </a:lnTo>
                  <a:lnTo>
                    <a:pt x="649" y="344"/>
                  </a:lnTo>
                  <a:lnTo>
                    <a:pt x="645" y="342"/>
                  </a:lnTo>
                  <a:lnTo>
                    <a:pt x="641" y="342"/>
                  </a:lnTo>
                  <a:lnTo>
                    <a:pt x="636" y="342"/>
                  </a:lnTo>
                  <a:lnTo>
                    <a:pt x="632" y="345"/>
                  </a:lnTo>
                  <a:lnTo>
                    <a:pt x="626" y="346"/>
                  </a:lnTo>
                  <a:lnTo>
                    <a:pt x="619" y="349"/>
                  </a:lnTo>
                  <a:lnTo>
                    <a:pt x="591" y="281"/>
                  </a:lnTo>
                  <a:lnTo>
                    <a:pt x="571" y="293"/>
                  </a:lnTo>
                  <a:lnTo>
                    <a:pt x="572" y="295"/>
                  </a:lnTo>
                  <a:lnTo>
                    <a:pt x="574" y="300"/>
                  </a:lnTo>
                  <a:lnTo>
                    <a:pt x="579" y="307"/>
                  </a:lnTo>
                  <a:lnTo>
                    <a:pt x="584" y="317"/>
                  </a:lnTo>
                  <a:lnTo>
                    <a:pt x="590" y="328"/>
                  </a:lnTo>
                  <a:lnTo>
                    <a:pt x="596" y="339"/>
                  </a:lnTo>
                  <a:lnTo>
                    <a:pt x="602" y="350"/>
                  </a:lnTo>
                  <a:lnTo>
                    <a:pt x="608" y="358"/>
                  </a:lnTo>
                  <a:lnTo>
                    <a:pt x="599" y="365"/>
                  </a:lnTo>
                  <a:lnTo>
                    <a:pt x="597" y="381"/>
                  </a:lnTo>
                  <a:lnTo>
                    <a:pt x="601" y="402"/>
                  </a:lnTo>
                  <a:lnTo>
                    <a:pt x="610" y="421"/>
                  </a:lnTo>
                  <a:lnTo>
                    <a:pt x="513" y="421"/>
                  </a:lnTo>
                  <a:lnTo>
                    <a:pt x="547" y="342"/>
                  </a:lnTo>
                  <a:lnTo>
                    <a:pt x="460" y="261"/>
                  </a:lnTo>
                  <a:lnTo>
                    <a:pt x="379" y="408"/>
                  </a:lnTo>
                  <a:lnTo>
                    <a:pt x="375" y="408"/>
                  </a:lnTo>
                  <a:lnTo>
                    <a:pt x="367" y="408"/>
                  </a:lnTo>
                  <a:lnTo>
                    <a:pt x="356" y="408"/>
                  </a:lnTo>
                  <a:lnTo>
                    <a:pt x="342" y="407"/>
                  </a:lnTo>
                  <a:lnTo>
                    <a:pt x="328" y="407"/>
                  </a:lnTo>
                  <a:lnTo>
                    <a:pt x="312" y="405"/>
                  </a:lnTo>
                  <a:lnTo>
                    <a:pt x="298" y="404"/>
                  </a:lnTo>
                  <a:lnTo>
                    <a:pt x="288" y="402"/>
                  </a:lnTo>
                  <a:lnTo>
                    <a:pt x="285" y="384"/>
                  </a:lnTo>
                  <a:lnTo>
                    <a:pt x="278" y="353"/>
                  </a:lnTo>
                  <a:lnTo>
                    <a:pt x="269" y="324"/>
                  </a:lnTo>
                  <a:lnTo>
                    <a:pt x="259" y="305"/>
                  </a:lnTo>
                  <a:lnTo>
                    <a:pt x="259" y="300"/>
                  </a:lnTo>
                  <a:lnTo>
                    <a:pt x="259" y="290"/>
                  </a:lnTo>
                  <a:lnTo>
                    <a:pt x="262" y="279"/>
                  </a:lnTo>
                  <a:lnTo>
                    <a:pt x="272" y="273"/>
                  </a:lnTo>
                  <a:lnTo>
                    <a:pt x="279" y="273"/>
                  </a:lnTo>
                  <a:lnTo>
                    <a:pt x="287" y="276"/>
                  </a:lnTo>
                  <a:lnTo>
                    <a:pt x="295" y="281"/>
                  </a:lnTo>
                  <a:lnTo>
                    <a:pt x="303" y="286"/>
                  </a:lnTo>
                  <a:lnTo>
                    <a:pt x="311" y="290"/>
                  </a:lnTo>
                  <a:lnTo>
                    <a:pt x="316" y="294"/>
                  </a:lnTo>
                  <a:lnTo>
                    <a:pt x="321" y="296"/>
                  </a:lnTo>
                  <a:lnTo>
                    <a:pt x="323" y="295"/>
                  </a:lnTo>
                  <a:lnTo>
                    <a:pt x="327" y="289"/>
                  </a:lnTo>
                  <a:lnTo>
                    <a:pt x="331" y="284"/>
                  </a:lnTo>
                  <a:lnTo>
                    <a:pt x="338" y="282"/>
                  </a:lnTo>
                  <a:lnTo>
                    <a:pt x="344" y="281"/>
                  </a:lnTo>
                  <a:lnTo>
                    <a:pt x="349" y="277"/>
                  </a:lnTo>
                  <a:lnTo>
                    <a:pt x="354" y="269"/>
                  </a:lnTo>
                  <a:lnTo>
                    <a:pt x="357" y="260"/>
                  </a:lnTo>
                  <a:lnTo>
                    <a:pt x="358" y="256"/>
                  </a:lnTo>
                  <a:lnTo>
                    <a:pt x="363" y="258"/>
                  </a:lnTo>
                  <a:lnTo>
                    <a:pt x="371" y="258"/>
                  </a:lnTo>
                  <a:lnTo>
                    <a:pt x="377" y="256"/>
                  </a:lnTo>
                  <a:lnTo>
                    <a:pt x="379" y="252"/>
                  </a:lnTo>
                  <a:lnTo>
                    <a:pt x="377" y="242"/>
                  </a:lnTo>
                  <a:lnTo>
                    <a:pt x="379" y="231"/>
                  </a:lnTo>
                  <a:lnTo>
                    <a:pt x="381" y="219"/>
                  </a:lnTo>
                  <a:lnTo>
                    <a:pt x="384" y="204"/>
                  </a:lnTo>
                  <a:lnTo>
                    <a:pt x="388" y="199"/>
                  </a:lnTo>
                  <a:lnTo>
                    <a:pt x="393" y="198"/>
                  </a:lnTo>
                  <a:lnTo>
                    <a:pt x="400" y="198"/>
                  </a:lnTo>
                  <a:lnTo>
                    <a:pt x="408" y="196"/>
                  </a:lnTo>
                  <a:lnTo>
                    <a:pt x="412" y="191"/>
                  </a:lnTo>
                  <a:lnTo>
                    <a:pt x="414" y="179"/>
                  </a:lnTo>
                  <a:lnTo>
                    <a:pt x="409" y="158"/>
                  </a:lnTo>
                  <a:lnTo>
                    <a:pt x="397" y="128"/>
                  </a:lnTo>
                  <a:lnTo>
                    <a:pt x="380" y="98"/>
                  </a:lnTo>
                  <a:lnTo>
                    <a:pt x="360" y="78"/>
                  </a:lnTo>
                  <a:lnTo>
                    <a:pt x="341" y="69"/>
                  </a:lnTo>
                  <a:lnTo>
                    <a:pt x="322" y="66"/>
                  </a:lnTo>
                  <a:lnTo>
                    <a:pt x="303" y="69"/>
                  </a:lnTo>
                  <a:lnTo>
                    <a:pt x="286" y="75"/>
                  </a:lnTo>
                  <a:lnTo>
                    <a:pt x="271" y="81"/>
                  </a:lnTo>
                  <a:lnTo>
                    <a:pt x="260" y="84"/>
                  </a:lnTo>
                  <a:lnTo>
                    <a:pt x="246" y="98"/>
                  </a:lnTo>
                  <a:lnTo>
                    <a:pt x="241" y="120"/>
                  </a:lnTo>
                  <a:lnTo>
                    <a:pt x="239" y="143"/>
                  </a:lnTo>
                  <a:lnTo>
                    <a:pt x="242" y="158"/>
                  </a:lnTo>
                  <a:lnTo>
                    <a:pt x="239" y="168"/>
                  </a:lnTo>
                  <a:lnTo>
                    <a:pt x="233" y="175"/>
                  </a:lnTo>
                  <a:lnTo>
                    <a:pt x="225" y="184"/>
                  </a:lnTo>
                  <a:lnTo>
                    <a:pt x="221" y="193"/>
                  </a:lnTo>
                  <a:lnTo>
                    <a:pt x="203" y="172"/>
                  </a:lnTo>
                  <a:lnTo>
                    <a:pt x="201" y="174"/>
                  </a:lnTo>
                  <a:lnTo>
                    <a:pt x="197" y="181"/>
                  </a:lnTo>
                  <a:lnTo>
                    <a:pt x="191" y="191"/>
                  </a:lnTo>
                  <a:lnTo>
                    <a:pt x="186" y="199"/>
                  </a:lnTo>
                  <a:lnTo>
                    <a:pt x="175" y="190"/>
                  </a:lnTo>
                  <a:lnTo>
                    <a:pt x="161" y="189"/>
                  </a:lnTo>
                  <a:lnTo>
                    <a:pt x="148" y="192"/>
                  </a:lnTo>
                  <a:lnTo>
                    <a:pt x="134" y="201"/>
                  </a:lnTo>
                  <a:lnTo>
                    <a:pt x="121" y="212"/>
                  </a:lnTo>
                  <a:lnTo>
                    <a:pt x="108" y="225"/>
                  </a:lnTo>
                  <a:lnTo>
                    <a:pt x="98" y="237"/>
                  </a:lnTo>
                  <a:lnTo>
                    <a:pt x="89" y="249"/>
                  </a:lnTo>
                  <a:lnTo>
                    <a:pt x="74" y="267"/>
                  </a:lnTo>
                  <a:lnTo>
                    <a:pt x="59" y="289"/>
                  </a:lnTo>
                  <a:lnTo>
                    <a:pt x="43" y="313"/>
                  </a:lnTo>
                  <a:lnTo>
                    <a:pt x="28" y="339"/>
                  </a:lnTo>
                  <a:lnTo>
                    <a:pt x="16" y="363"/>
                  </a:lnTo>
                  <a:lnTo>
                    <a:pt x="5" y="386"/>
                  </a:lnTo>
                  <a:lnTo>
                    <a:pt x="0" y="407"/>
                  </a:lnTo>
                  <a:lnTo>
                    <a:pt x="0" y="421"/>
                  </a:lnTo>
                  <a:lnTo>
                    <a:pt x="0" y="792"/>
                  </a:lnTo>
                  <a:lnTo>
                    <a:pt x="384" y="792"/>
                  </a:lnTo>
                  <a:lnTo>
                    <a:pt x="942" y="792"/>
                  </a:lnTo>
                  <a:lnTo>
                    <a:pt x="1265" y="792"/>
                  </a:lnTo>
                  <a:lnTo>
                    <a:pt x="1265" y="421"/>
                  </a:lnTo>
                  <a:lnTo>
                    <a:pt x="1262" y="421"/>
                  </a:lnTo>
                  <a:close/>
                </a:path>
              </a:pathLst>
            </a:custGeom>
            <a:solidFill>
              <a:srgbClr val="B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2790825" y="1052513"/>
            <a:ext cx="7191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>
            <a:off x="7486650" y="1052513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4086225" y="126841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4356100" y="105251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6624638" y="126841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3492500" y="765175"/>
            <a:ext cx="338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7110413" y="765175"/>
            <a:ext cx="338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4787900" y="765175"/>
            <a:ext cx="338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3708400" y="1557338"/>
            <a:ext cx="338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6191250" y="1484313"/>
            <a:ext cx="338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4086225" y="620713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6569075" y="620713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4086225" y="3213100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</a:t>
            </a:r>
          </a:p>
        </p:txBody>
      </p:sp>
      <p:sp>
        <p:nvSpPr>
          <p:cNvPr id="29720" name="Rectangle 24"/>
          <p:cNvSpPr>
            <a:spLocks noChangeArrowheads="1"/>
          </p:cNvSpPr>
          <p:nvPr/>
        </p:nvSpPr>
        <p:spPr bwMode="auto">
          <a:xfrm>
            <a:off x="2195513" y="4652963"/>
            <a:ext cx="20224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KVL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方程：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3708400" y="3716338"/>
            <a:ext cx="5435600" cy="292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+ 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E</a:t>
            </a:r>
            <a:r>
              <a:rPr kumimoji="1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+ 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+ 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+ 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E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1" i="0" u="none" strike="noStrike" kern="1200" cap="none" spc="0" normalizeH="0" baseline="0" noProof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+ 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+ 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E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+ 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- 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E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- 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+ I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= E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- E</a:t>
            </a:r>
            <a:r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22" name="Text Box 26"/>
          <p:cNvSpPr txBox="1">
            <a:spLocks noChangeArrowheads="1"/>
          </p:cNvSpPr>
          <p:nvPr/>
        </p:nvSpPr>
        <p:spPr bwMode="auto">
          <a:xfrm>
            <a:off x="6569075" y="3213100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29723" name="Text Box 27"/>
          <p:cNvSpPr txBox="1">
            <a:spLocks noChangeArrowheads="1"/>
          </p:cNvSpPr>
          <p:nvPr/>
        </p:nvSpPr>
        <p:spPr bwMode="auto">
          <a:xfrm>
            <a:off x="7199313" y="3933825"/>
            <a:ext cx="1944687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有三个方程是不独立的，可由另外三个方程得出。</a:t>
            </a:r>
          </a:p>
        </p:txBody>
      </p:sp>
      <p:sp>
        <p:nvSpPr>
          <p:cNvPr id="29725" name="Text Box 29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29726" name="Text Box 30"/>
          <p:cNvSpPr txBox="1">
            <a:spLocks noChangeArrowheads="1"/>
          </p:cNvSpPr>
          <p:nvPr/>
        </p:nvSpPr>
        <p:spPr bwMode="auto">
          <a:xfrm>
            <a:off x="738188" y="40481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1482131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29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297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500"/>
                                        <p:tgtEl>
                                          <p:spTgt spid="297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29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500"/>
                                        <p:tgtEl>
                                          <p:spTgt spid="297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500"/>
                                        <p:tgtEl>
                                          <p:spTgt spid="297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500"/>
                                        <p:tgtEl>
                                          <p:spTgt spid="29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576263" y="1209675"/>
            <a:ext cx="8151812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结论：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由基尔霍夫电压定律能列出的独立回路方程数为 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[b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－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(n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－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1)]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个，其中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b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为支路数。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也就是说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n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个节点可建立（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n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－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）个独立电流方程，其余的独立电压方程则由基尔霍夫第二定律给出。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为了保证所列电压方程独立，每列一个方程至少应包含一条新的支路。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网孔的电压方程都是独立的。因此通常以网孔列写电压方程。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92946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285720" y="-24"/>
            <a:ext cx="5832475" cy="777240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微软雅黑" pitchFamily="34" charset="-122"/>
              </a:rPr>
              <a:t>教材和参考资料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1406" y="785794"/>
            <a:ext cx="8713787" cy="5616575"/>
          </a:xfrm>
          <a:prstGeom prst="rect">
            <a:avLst/>
          </a:prstGeom>
        </p:spPr>
        <p:txBody>
          <a:bodyPr/>
          <a:lstStyle/>
          <a:p>
            <a:pPr marL="800100" marR="0" lvl="0" indent="-628650" algn="just" defTabSz="914400" rtl="0" eaLnBrk="1" fontAlgn="base" latinLnBrk="0" hangingPunct="0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buSzPct val="95000"/>
              <a:buFont typeface="Wingdings" pitchFamily="2" charset="2"/>
              <a:buNone/>
              <a:tabLst/>
              <a:defRPr/>
            </a:pP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教   </a:t>
            </a:r>
            <a:r>
              <a:rPr kumimoji="0" lang="zh-CN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材</a:t>
            </a:r>
            <a:endParaRPr kumimoji="0" lang="en-US" altLang="zh-CN" sz="25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  <a:p>
            <a:r>
              <a:rPr lang="zh-CN" altLang="en-US" sz="2800" dirty="0"/>
              <a:t>电子技术基础</a:t>
            </a:r>
            <a:r>
              <a:rPr lang="en-US" altLang="zh-CN" sz="2800" dirty="0"/>
              <a:t>.</a:t>
            </a:r>
            <a:r>
              <a:rPr lang="zh-CN" altLang="en-US" sz="2800" dirty="0"/>
              <a:t>模拟</a:t>
            </a:r>
            <a:r>
              <a:rPr lang="zh-CN" altLang="en-US" sz="2800" dirty="0" smtClean="0"/>
              <a:t>部分、数字部分</a:t>
            </a:r>
            <a:endParaRPr lang="en-US" altLang="zh-CN" sz="2800" dirty="0"/>
          </a:p>
          <a:p>
            <a:r>
              <a:rPr lang="en-US" altLang="zh-CN" sz="2800" dirty="0"/>
              <a:t>        </a:t>
            </a:r>
            <a:r>
              <a:rPr lang="zh-CN" altLang="en-US" sz="2800" dirty="0"/>
              <a:t>第六版</a:t>
            </a:r>
          </a:p>
          <a:p>
            <a:r>
              <a:rPr lang="zh-CN" altLang="en-US" sz="2800" dirty="0"/>
              <a:t>高等教育出版社，康华光</a:t>
            </a:r>
            <a:endParaRPr lang="en-US" altLang="zh-CN" sz="2800" b="1" dirty="0">
              <a:latin typeface="华文新魏" pitchFamily="2" charset="-122"/>
              <a:ea typeface="华文新魏" pitchFamily="2" charset="-122"/>
            </a:endParaRPr>
          </a:p>
          <a:p>
            <a:pPr marL="800100" marR="0" lvl="0" indent="-628650" algn="l" defTabSz="914400" rtl="0" eaLnBrk="1" fontAlgn="base" latinLnBrk="1" hangingPunct="1">
              <a:lnSpc>
                <a:spcPct val="75000"/>
              </a:lnSpc>
              <a:spcBef>
                <a:spcPct val="50000"/>
              </a:spcBef>
              <a:spcAft>
                <a:spcPct val="5000"/>
              </a:spcAft>
              <a:buClr>
                <a:schemeClr val="tx1"/>
              </a:buClr>
              <a:buSzPct val="95000"/>
              <a:buFont typeface="Wingdings" pitchFamily="2" charset="2"/>
              <a:buNone/>
              <a:tabLst/>
              <a:defRPr/>
            </a:pPr>
            <a:r>
              <a:rPr kumimoji="0" lang="zh-CN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参考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文献</a:t>
            </a:r>
          </a:p>
          <a:p>
            <a:endParaRPr lang="en-US" altLang="zh-CN" sz="3600" dirty="0" smtClean="0"/>
          </a:p>
          <a:p>
            <a:r>
              <a:rPr lang="zh-CN" altLang="en-US" sz="3600" dirty="0" smtClean="0"/>
              <a:t>模拟</a:t>
            </a:r>
            <a:r>
              <a:rPr lang="zh-CN" altLang="en-US" sz="3600" dirty="0"/>
              <a:t>电子技术基础</a:t>
            </a:r>
          </a:p>
          <a:p>
            <a:r>
              <a:rPr lang="zh-CN" altLang="en-US" sz="3600" dirty="0"/>
              <a:t>高等教育出版社，童诗白</a:t>
            </a:r>
            <a:endParaRPr lang="en-US" altLang="zh-CN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470" y="1"/>
            <a:ext cx="3017236" cy="32849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356" y="3293563"/>
            <a:ext cx="3095616" cy="34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5935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微软雅黑" pitchFamily="34" charset="-122"/>
              </a:rPr>
              <a:t>课程性质</a:t>
            </a:r>
          </a:p>
        </p:txBody>
      </p:sp>
      <p:sp>
        <p:nvSpPr>
          <p:cNvPr id="30" name="矩形 29"/>
          <p:cNvSpPr/>
          <p:nvPr/>
        </p:nvSpPr>
        <p:spPr>
          <a:xfrm>
            <a:off x="357158" y="785794"/>
            <a:ext cx="8501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《</a:t>
            </a:r>
            <a:r>
              <a:rPr lang="zh-CN" altLang="en-US" sz="2400" dirty="0" smtClean="0"/>
              <a:t>模拟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数字电子技术</a:t>
            </a:r>
            <a:r>
              <a:rPr lang="en-US" altLang="zh-CN" sz="2400" dirty="0" smtClean="0"/>
              <a:t>》</a:t>
            </a:r>
            <a:r>
              <a:rPr lang="zh-CN" altLang="en-US" sz="2400" dirty="0"/>
              <a:t>是电气信息类的一门专业基础课，是联系基础课和专业课的桥梁课程，其系统性和实践性较强。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633546"/>
            <a:ext cx="8645601" cy="47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00429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微软雅黑" pitchFamily="34" charset="-122"/>
              </a:rPr>
              <a:t>第一章 绪论</a:t>
            </a:r>
          </a:p>
        </p:txBody>
      </p:sp>
      <p:sp>
        <p:nvSpPr>
          <p:cNvPr id="5" name="矩形 4"/>
          <p:cNvSpPr/>
          <p:nvPr/>
        </p:nvSpPr>
        <p:spPr>
          <a:xfrm>
            <a:off x="714348" y="785794"/>
            <a:ext cx="778674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/>
              <a:t>                 </a:t>
            </a:r>
            <a:r>
              <a:rPr lang="zh-CN" altLang="en-US" sz="2400" b="1" dirty="0">
                <a:solidFill>
                  <a:srgbClr val="FF6600"/>
                </a:solidFill>
              </a:rPr>
              <a:t>模拟和数字技术之间的相互关系</a:t>
            </a:r>
          </a:p>
          <a:p>
            <a:pPr algn="just"/>
            <a:r>
              <a:rPr lang="zh-CN" altLang="en-US" sz="2400" dirty="0"/>
              <a:t>现在，“数字革命”都正在改变我们的生活，但是，先</a:t>
            </a:r>
          </a:p>
          <a:p>
            <a:pPr algn="just"/>
            <a:r>
              <a:rPr lang="zh-CN" altLang="en-US" sz="2400" dirty="0"/>
              <a:t>进的数字技术，必须以同样先进的模拟技术为基础，因</a:t>
            </a:r>
          </a:p>
          <a:p>
            <a:pPr algn="just"/>
            <a:r>
              <a:rPr lang="zh-CN" altLang="en-US" sz="2400" dirty="0"/>
              <a:t>为</a:t>
            </a:r>
            <a:r>
              <a:rPr lang="zh-CN" altLang="en-US" sz="2400" b="1" dirty="0">
                <a:solidFill>
                  <a:srgbClr val="6666FF"/>
                </a:solidFill>
              </a:rPr>
              <a:t>只有模拟技术才能将数字世界中的“</a:t>
            </a:r>
            <a:r>
              <a:rPr lang="en-US" altLang="zh-CN" sz="2400" b="1" dirty="0">
                <a:solidFill>
                  <a:srgbClr val="6666FF"/>
                </a:solidFill>
              </a:rPr>
              <a:t>1”</a:t>
            </a:r>
            <a:r>
              <a:rPr lang="zh-CN" altLang="en-US" sz="2400" b="1" dirty="0">
                <a:solidFill>
                  <a:srgbClr val="6666FF"/>
                </a:solidFill>
              </a:rPr>
              <a:t>或“</a:t>
            </a:r>
            <a:r>
              <a:rPr lang="en-US" altLang="zh-CN" sz="2400" b="1" dirty="0">
                <a:solidFill>
                  <a:srgbClr val="6666FF"/>
                </a:solidFill>
              </a:rPr>
              <a:t>0” </a:t>
            </a:r>
            <a:r>
              <a:rPr lang="zh-CN" altLang="en-US" sz="2400" b="1" dirty="0">
                <a:solidFill>
                  <a:srgbClr val="6666FF"/>
                </a:solidFill>
              </a:rPr>
              <a:t>与我</a:t>
            </a:r>
          </a:p>
          <a:p>
            <a:pPr algn="just"/>
            <a:r>
              <a:rPr lang="zh-CN" altLang="en-US" sz="2400" b="1" dirty="0">
                <a:solidFill>
                  <a:srgbClr val="6666FF"/>
                </a:solidFill>
              </a:rPr>
              <a:t>们真正能感受到、观察到的模拟信号进行相互转换</a:t>
            </a:r>
            <a:r>
              <a:rPr lang="zh-CN" altLang="en-US" sz="2400" dirty="0"/>
              <a:t>。</a:t>
            </a:r>
          </a:p>
          <a:p>
            <a:pPr algn="just"/>
            <a:r>
              <a:rPr lang="zh-CN" altLang="en-US" sz="2400" dirty="0"/>
              <a:t>电子终端产品设计中附加的每</a:t>
            </a:r>
            <a:r>
              <a:rPr lang="en-US" altLang="zh-CN" sz="2400" dirty="0"/>
              <a:t>1</a:t>
            </a:r>
            <a:r>
              <a:rPr lang="zh-CN" altLang="en-US" sz="2400" dirty="0"/>
              <a:t>个美元的数字内容，都</a:t>
            </a:r>
          </a:p>
          <a:p>
            <a:pPr algn="just"/>
            <a:r>
              <a:rPr lang="zh-CN" altLang="en-US" sz="2400" dirty="0"/>
              <a:t>要求伴随</a:t>
            </a:r>
            <a:r>
              <a:rPr lang="en-US" altLang="zh-CN" sz="2400" dirty="0"/>
              <a:t>1.4</a:t>
            </a:r>
            <a:r>
              <a:rPr lang="zh-CN" altLang="en-US" sz="2400" dirty="0"/>
              <a:t>美元的模拟技术。</a:t>
            </a:r>
            <a:r>
              <a:rPr lang="zh-CN" altLang="en-US" sz="2400" b="1" dirty="0"/>
              <a:t>模拟技术与数字技术休</a:t>
            </a:r>
          </a:p>
          <a:p>
            <a:pPr algn="just"/>
            <a:r>
              <a:rPr lang="zh-CN" altLang="en-US" sz="2400" b="1" dirty="0"/>
              <a:t>戚相关，模拟技术和器件让我们更加接近真实的世界 </a:t>
            </a:r>
            <a:r>
              <a:rPr lang="zh-CN" altLang="en-US" sz="2400" dirty="0"/>
              <a:t>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3786190"/>
            <a:ext cx="4991092" cy="242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04851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微软雅黑" pitchFamily="34" charset="-122"/>
              </a:rPr>
              <a:t>1.1 </a:t>
            </a:r>
            <a:r>
              <a:rPr lang="zh-CN" altLang="en-US" sz="3600" dirty="0">
                <a:latin typeface="微软雅黑" pitchFamily="34" charset="-122"/>
              </a:rPr>
              <a:t>信号</a:t>
            </a:r>
          </a:p>
        </p:txBody>
      </p:sp>
      <p:sp>
        <p:nvSpPr>
          <p:cNvPr id="30" name="矩形 29"/>
          <p:cNvSpPr/>
          <p:nvPr/>
        </p:nvSpPr>
        <p:spPr>
          <a:xfrm>
            <a:off x="357158" y="785794"/>
            <a:ext cx="8501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信号：信息的载体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7350" y="2028825"/>
            <a:ext cx="58293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1428728" y="5072074"/>
            <a:ext cx="6357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微音器（话筒）输出的某一段信号的波形</a:t>
            </a:r>
          </a:p>
        </p:txBody>
      </p:sp>
    </p:spTree>
    <p:extLst>
      <p:ext uri="{BB962C8B-B14F-4D97-AF65-F5344CB8AC3E}">
        <p14:creationId xmlns:p14="http://schemas.microsoft.com/office/powerpoint/2010/main" val="1431801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微软雅黑" pitchFamily="34" charset="-122"/>
              </a:rPr>
              <a:t>1.1 </a:t>
            </a:r>
            <a:r>
              <a:rPr lang="zh-CN" altLang="en-US" sz="3600" dirty="0">
                <a:latin typeface="微软雅黑" pitchFamily="34" charset="-122"/>
              </a:rPr>
              <a:t>信号</a:t>
            </a:r>
          </a:p>
        </p:txBody>
      </p:sp>
      <p:sp>
        <p:nvSpPr>
          <p:cNvPr id="30" name="矩形 29"/>
          <p:cNvSpPr/>
          <p:nvPr/>
        </p:nvSpPr>
        <p:spPr>
          <a:xfrm>
            <a:off x="357158" y="785794"/>
            <a:ext cx="8501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电信号源的电路表达形式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A07FFE-3474-4FC9-AA3A-BBE94285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01" y="1563034"/>
            <a:ext cx="3376465" cy="30094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C68EAE-9257-4048-8783-855FEC73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915" y="1419458"/>
            <a:ext cx="3872416" cy="3153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461EA1-80E3-4B5A-AEA0-FC5273C997E8}"/>
                  </a:ext>
                </a:extLst>
              </p:cNvPr>
              <p:cNvSpPr txBox="1"/>
              <p:nvPr/>
            </p:nvSpPr>
            <p:spPr>
              <a:xfrm>
                <a:off x="3707904" y="4744491"/>
                <a:ext cx="1224136" cy="811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461EA1-80E3-4B5A-AEA0-FC5273C99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744491"/>
                <a:ext cx="1224136" cy="81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870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微软雅黑" pitchFamily="34" charset="-122"/>
              </a:rPr>
              <a:t>1.1 </a:t>
            </a:r>
            <a:r>
              <a:rPr lang="zh-CN" altLang="en-US" sz="3600" dirty="0">
                <a:latin typeface="微软雅黑" pitchFamily="34" charset="-122"/>
              </a:rPr>
              <a:t>信号的频谱</a:t>
            </a:r>
          </a:p>
        </p:txBody>
      </p:sp>
      <p:sp>
        <p:nvSpPr>
          <p:cNvPr id="30" name="矩形 29"/>
          <p:cNvSpPr/>
          <p:nvPr/>
        </p:nvSpPr>
        <p:spPr>
          <a:xfrm>
            <a:off x="357158" y="785794"/>
            <a:ext cx="8501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电信号的时域和频域表示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59021C-05B2-4F9D-AEC5-CFE16826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519" y="1232327"/>
            <a:ext cx="4305061" cy="46983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07DA96-AF83-4E6B-8B10-133F0799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08" y="2024699"/>
            <a:ext cx="2825895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72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微软雅黑" pitchFamily="34" charset="-122"/>
              </a:rPr>
              <a:t>1.1 </a:t>
            </a:r>
            <a:r>
              <a:rPr lang="zh-CN" altLang="en-US" sz="3600" dirty="0">
                <a:latin typeface="微软雅黑" pitchFamily="34" charset="-122"/>
              </a:rPr>
              <a:t>信号的频谱</a:t>
            </a:r>
          </a:p>
        </p:txBody>
      </p:sp>
      <p:sp>
        <p:nvSpPr>
          <p:cNvPr id="30" name="矩形 29"/>
          <p:cNvSpPr/>
          <p:nvPr/>
        </p:nvSpPr>
        <p:spPr>
          <a:xfrm>
            <a:off x="357158" y="785794"/>
            <a:ext cx="8501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信息的载体</a:t>
            </a:r>
          </a:p>
        </p:txBody>
      </p:sp>
      <p:sp>
        <p:nvSpPr>
          <p:cNvPr id="6" name="矩形 5"/>
          <p:cNvSpPr/>
          <p:nvPr/>
        </p:nvSpPr>
        <p:spPr>
          <a:xfrm>
            <a:off x="3000364" y="5572140"/>
            <a:ext cx="357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正弦信号及频谱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328738"/>
            <a:ext cx="54864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4405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微软雅黑" pitchFamily="34" charset="-122"/>
              </a:rPr>
              <a:t>模拟电子系统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56"/>
            <a:ext cx="8432782" cy="554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91229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7606057" cy="777240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模拟信号采样保持放大转换组合图</a:t>
            </a:r>
            <a:endParaRPr lang="zh-CN" altLang="en-US" sz="3600" dirty="0">
              <a:latin typeface="微软雅黑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857232"/>
            <a:ext cx="18478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857232"/>
            <a:ext cx="33813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26" y="928670"/>
            <a:ext cx="24765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00892" y="3214686"/>
            <a:ext cx="16764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768" y="4357694"/>
            <a:ext cx="16097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3571876"/>
            <a:ext cx="12477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00496" y="3357562"/>
            <a:ext cx="2124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14529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2 </a:t>
            </a:r>
            <a:r>
              <a:rPr lang="zh-CN" altLang="en-US" sz="3600" dirty="0" smtClean="0">
                <a:latin typeface="微软雅黑" pitchFamily="34" charset="-122"/>
              </a:rPr>
              <a:t>放大电路模型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596" y="895633"/>
            <a:ext cx="61436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 放大电路的符号及模拟信号放大。</a:t>
            </a:r>
            <a:endParaRPr lang="zh-CN" altLang="en-US" sz="2400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15950" y="3735388"/>
            <a:ext cx="41354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电压增益（电压放大倍数）</a:t>
            </a:r>
            <a:endParaRPr lang="zh-CN" altLang="en-US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039938" y="4210050"/>
          <a:ext cx="1106487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" name="公式" r:id="rId3" imgW="545760" imgH="444240" progId="Equation.3">
                  <p:embed/>
                </p:oleObj>
              </mc:Choice>
              <mc:Fallback>
                <p:oleObj name="公式" r:id="rId3" imgW="545760" imgH="44424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4210050"/>
                        <a:ext cx="1106487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080000" y="3735388"/>
            <a:ext cx="18764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电流增益</a:t>
            </a:r>
            <a:endParaRPr lang="zh-CN" altLang="en-US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11" name="Object 8"/>
          <p:cNvGraphicFramePr>
            <a:graphicFrameLocks noChangeAspect="1"/>
          </p:cNvGraphicFramePr>
          <p:nvPr/>
        </p:nvGraphicFramePr>
        <p:xfrm>
          <a:off x="6256338" y="4210050"/>
          <a:ext cx="100012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公式" r:id="rId5" imgW="495000" imgH="444240" progId="Equation.3">
                  <p:embed/>
                </p:oleObj>
              </mc:Choice>
              <mc:Fallback>
                <p:oleObj name="公式" r:id="rId5" imgW="495000" imgH="444240" progId="Equation.3">
                  <p:embed/>
                  <p:pic>
                    <p:nvPicPr>
                      <p:cNvPr id="1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338" y="4210050"/>
                        <a:ext cx="1000125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06450" y="5011738"/>
            <a:ext cx="18764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互阻增益</a:t>
            </a:r>
            <a:endParaRPr lang="zh-CN" altLang="en-US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13" name="Object 10"/>
          <p:cNvGraphicFramePr>
            <a:graphicFrameLocks noChangeAspect="1"/>
          </p:cNvGraphicFramePr>
          <p:nvPr/>
        </p:nvGraphicFramePr>
        <p:xfrm>
          <a:off x="1671638" y="5434013"/>
          <a:ext cx="2185987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公式" r:id="rId7" imgW="1079280" imgH="444240" progId="Equation.3">
                  <p:embed/>
                </p:oleObj>
              </mc:Choice>
              <mc:Fallback>
                <p:oleObj name="公式" r:id="rId7" imgW="1079280" imgH="444240" progId="Equation.3">
                  <p:embed/>
                  <p:pic>
                    <p:nvPicPr>
                      <p:cNvPr id="1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5434013"/>
                        <a:ext cx="2185987" cy="88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903788" y="5011738"/>
            <a:ext cx="18764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互导增益</a:t>
            </a:r>
            <a:endParaRPr lang="zh-CN" altLang="en-US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5964238" y="5434013"/>
          <a:ext cx="2109787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公式" r:id="rId9" imgW="1041120" imgH="444240" progId="Equation.3">
                  <p:embed/>
                </p:oleObj>
              </mc:Choice>
              <mc:Fallback>
                <p:oleObj name="公式" r:id="rId9" imgW="1041120" imgH="4442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4238" y="5434013"/>
                        <a:ext cx="2109787" cy="88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6" descr="未标题-2 拷贝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84213" y="1412875"/>
            <a:ext cx="4271962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7" descr="未标题-2 拷贝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292725" y="1916113"/>
            <a:ext cx="3529013" cy="145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96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0" grpId="0" autoUpdateAnimBg="0"/>
      <p:bldP spid="12" grpId="0" autoUpdateAnimBg="0"/>
      <p:bldP spid="14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2 </a:t>
            </a:r>
            <a:r>
              <a:rPr lang="zh-CN" altLang="en-US" sz="3600" dirty="0" smtClean="0">
                <a:latin typeface="微软雅黑" pitchFamily="34" charset="-122"/>
              </a:rPr>
              <a:t>放大电路模型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1025525" y="1743075"/>
            <a:ext cx="2530475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  <a:ea typeface="宋体" pitchFamily="2" charset="-122"/>
              </a:rPr>
              <a:t>——</a:t>
            </a: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负载开路时的</a:t>
            </a:r>
          </a:p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电压增益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323850" y="1316038"/>
            <a:ext cx="42672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b="1">
                <a:solidFill>
                  <a:srgbClr val="000000"/>
                </a:solidFill>
                <a:ea typeface="宋体" pitchFamily="2" charset="-122"/>
              </a:rPr>
              <a:t>A. </a:t>
            </a:r>
            <a:r>
              <a:rPr lang="zh-CN" altLang="en-US" b="1">
                <a:solidFill>
                  <a:srgbClr val="000000"/>
                </a:solidFill>
                <a:ea typeface="宋体" pitchFamily="2" charset="-122"/>
              </a:rPr>
              <a:t>电压放大模型</a:t>
            </a:r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/>
        </p:nvGraphicFramePr>
        <p:xfrm>
          <a:off x="608013" y="1752600"/>
          <a:ext cx="508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0" name="公式" r:id="rId3" imgW="253800" imgH="228600" progId="Equation.3">
                  <p:embed/>
                </p:oleObj>
              </mc:Choice>
              <mc:Fallback>
                <p:oleObj name="公式" r:id="rId3" imgW="253800" imgH="228600" progId="Equation.3">
                  <p:embed/>
                  <p:pic>
                    <p:nvPicPr>
                      <p:cNvPr id="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1752600"/>
                        <a:ext cx="508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/>
        </p:nvGraphicFramePr>
        <p:xfrm>
          <a:off x="628650" y="2576513"/>
          <a:ext cx="35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1" name="公式" r:id="rId5" imgW="177480" imgH="203040" progId="Equation.3">
                  <p:embed/>
                </p:oleObj>
              </mc:Choice>
              <mc:Fallback>
                <p:oleObj name="公式" r:id="rId5" imgW="177480" imgH="203040" progId="Equation.3">
                  <p:embed/>
                  <p:pic>
                    <p:nvPicPr>
                      <p:cNvPr id="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576513"/>
                        <a:ext cx="3556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955675" y="2540000"/>
            <a:ext cx="24590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  <a:ea typeface="宋体" pitchFamily="2" charset="-122"/>
              </a:rPr>
              <a:t>——</a:t>
            </a: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输入电阻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23" name="Object 8"/>
          <p:cNvGraphicFramePr>
            <a:graphicFrameLocks noChangeAspect="1"/>
          </p:cNvGraphicFramePr>
          <p:nvPr/>
        </p:nvGraphicFramePr>
        <p:xfrm>
          <a:off x="630238" y="3008313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2" name="公式" r:id="rId7" imgW="190440" imgH="203040" progId="Equation.3">
                  <p:embed/>
                </p:oleObj>
              </mc:Choice>
              <mc:Fallback>
                <p:oleObj name="公式" r:id="rId7" imgW="190440" imgH="203040" progId="Equation.3">
                  <p:embed/>
                  <p:pic>
                    <p:nvPicPr>
                      <p:cNvPr id="2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3008313"/>
                        <a:ext cx="3810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971550" y="2971800"/>
            <a:ext cx="24590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  <a:ea typeface="宋体" pitchFamily="2" charset="-122"/>
              </a:rPr>
              <a:t>——</a:t>
            </a: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输出电阻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822325" y="3492500"/>
            <a:ext cx="205581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由输出回路得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26" name="Object 11"/>
          <p:cNvGraphicFramePr>
            <a:graphicFrameLocks noChangeAspect="1"/>
          </p:cNvGraphicFramePr>
          <p:nvPr/>
        </p:nvGraphicFramePr>
        <p:xfrm>
          <a:off x="2603500" y="3290888"/>
          <a:ext cx="2455863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" name="公式" r:id="rId9" imgW="1218960" imgH="444240" progId="Equation.3">
                  <p:embed/>
                </p:oleObj>
              </mc:Choice>
              <mc:Fallback>
                <p:oleObj name="公式" r:id="rId9" imgW="1218960" imgH="444240" progId="Equation.3">
                  <p:embed/>
                  <p:pic>
                    <p:nvPicPr>
                      <p:cNvPr id="2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0" y="3290888"/>
                        <a:ext cx="2455863" cy="884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877888" y="4210050"/>
            <a:ext cx="2055812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则电压增益为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28" name="Object 13"/>
          <p:cNvGraphicFramePr>
            <a:graphicFrameLocks noChangeAspect="1"/>
          </p:cNvGraphicFramePr>
          <p:nvPr/>
        </p:nvGraphicFramePr>
        <p:xfrm>
          <a:off x="2678113" y="4041775"/>
          <a:ext cx="110013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" name="公式" r:id="rId11" imgW="545760" imgH="444240" progId="Equation.3">
                  <p:embed/>
                </p:oleObj>
              </mc:Choice>
              <mc:Fallback>
                <p:oleObj name="公式" r:id="rId11" imgW="545760" imgH="444240" progId="Equation.3">
                  <p:embed/>
                  <p:pic>
                    <p:nvPicPr>
                      <p:cNvPr id="2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4041775"/>
                        <a:ext cx="1100137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4"/>
          <p:cNvGraphicFramePr>
            <a:graphicFrameLocks noChangeAspect="1"/>
          </p:cNvGraphicFramePr>
          <p:nvPr/>
        </p:nvGraphicFramePr>
        <p:xfrm>
          <a:off x="3763963" y="4041775"/>
          <a:ext cx="18684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5" name="公式" r:id="rId13" imgW="927000" imgH="444240" progId="Equation.3">
                  <p:embed/>
                </p:oleObj>
              </mc:Choice>
              <mc:Fallback>
                <p:oleObj name="公式" r:id="rId13" imgW="927000" imgH="444240" progId="Equation.3">
                  <p:embed/>
                  <p:pic>
                    <p:nvPicPr>
                      <p:cNvPr id="2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4041775"/>
                        <a:ext cx="1868487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515938" y="4937125"/>
            <a:ext cx="1579562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由此可见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31" name="Group 16"/>
          <p:cNvGrpSpPr>
            <a:grpSpLocks/>
          </p:cNvGrpSpPr>
          <p:nvPr/>
        </p:nvGrpSpPr>
        <p:grpSpPr bwMode="auto">
          <a:xfrm>
            <a:off x="1901825" y="4997450"/>
            <a:ext cx="1593850" cy="428625"/>
            <a:chOff x="1198" y="3283"/>
            <a:chExt cx="1004" cy="270"/>
          </a:xfrm>
        </p:grpSpPr>
        <p:graphicFrame>
          <p:nvGraphicFramePr>
            <p:cNvPr id="32" name="Object 17"/>
            <p:cNvGraphicFramePr>
              <a:graphicFrameLocks noChangeAspect="1"/>
            </p:cNvGraphicFramePr>
            <p:nvPr/>
          </p:nvGraphicFramePr>
          <p:xfrm>
            <a:off x="1198" y="3283"/>
            <a:ext cx="419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6" name="公式" r:id="rId15" imgW="330120" imgH="215640" progId="Equation.3">
                    <p:embed/>
                  </p:oleObj>
                </mc:Choice>
                <mc:Fallback>
                  <p:oleObj name="公式" r:id="rId15" imgW="330120" imgH="215640" progId="Equation.3">
                    <p:embed/>
                    <p:pic>
                      <p:nvPicPr>
                        <p:cNvPr id="32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" y="3283"/>
                          <a:ext cx="419" cy="2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Line 18"/>
            <p:cNvSpPr>
              <a:spLocks noChangeShapeType="1"/>
            </p:cNvSpPr>
            <p:nvPr/>
          </p:nvSpPr>
          <p:spPr bwMode="auto">
            <a:xfrm>
              <a:off x="1680" y="3422"/>
              <a:ext cx="5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4" name="Object 19"/>
          <p:cNvGraphicFramePr>
            <a:graphicFrameLocks noChangeAspect="1"/>
          </p:cNvGraphicFramePr>
          <p:nvPr/>
        </p:nvGraphicFramePr>
        <p:xfrm>
          <a:off x="3565525" y="4970463"/>
          <a:ext cx="6905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7" name="公式" r:id="rId17" imgW="342720" imgH="241200" progId="Equation.3">
                  <p:embed/>
                </p:oleObj>
              </mc:Choice>
              <mc:Fallback>
                <p:oleObj name="公式" r:id="rId17" imgW="342720" imgH="241200" progId="Equation.3">
                  <p:embed/>
                  <p:pic>
                    <p:nvPicPr>
                      <p:cNvPr id="34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4970463"/>
                        <a:ext cx="690563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4489450" y="4973638"/>
            <a:ext cx="40433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3333FF"/>
                </a:solidFill>
                <a:latin typeface="宋体" pitchFamily="2" charset="-122"/>
                <a:ea typeface="宋体" pitchFamily="2" charset="-122"/>
              </a:rPr>
              <a:t>即负载的大小会影响增益的大小</a:t>
            </a:r>
            <a:endParaRPr lang="zh-CN" altLang="en-US" sz="2000" b="1">
              <a:solidFill>
                <a:srgbClr val="3333FF"/>
              </a:solidFill>
              <a:ea typeface="宋体" pitchFamily="2" charset="-122"/>
            </a:endParaRPr>
          </a:p>
        </p:txBody>
      </p:sp>
      <p:sp>
        <p:nvSpPr>
          <p:cNvPr id="36" name="Rectangle 21"/>
          <p:cNvSpPr>
            <a:spLocks noChangeArrowheads="1"/>
          </p:cNvSpPr>
          <p:nvPr/>
        </p:nvSpPr>
        <p:spPr bwMode="auto">
          <a:xfrm>
            <a:off x="676275" y="5394325"/>
            <a:ext cx="78962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CC0066"/>
                </a:solidFill>
                <a:latin typeface="宋体" pitchFamily="2" charset="-122"/>
                <a:ea typeface="宋体" pitchFamily="2" charset="-122"/>
              </a:rPr>
              <a:t>要想减小负载的影响，则希望</a:t>
            </a:r>
            <a:r>
              <a:rPr lang="en-US" altLang="zh-CN" sz="2000" b="1">
                <a:solidFill>
                  <a:srgbClr val="CC0066"/>
                </a:solidFill>
                <a:ea typeface="宋体" pitchFamily="2" charset="-122"/>
              </a:rPr>
              <a:t>…</a:t>
            </a:r>
            <a:r>
              <a:rPr lang="zh-CN" altLang="en-US" sz="2000" b="1">
                <a:solidFill>
                  <a:srgbClr val="CC0066"/>
                </a:solidFill>
                <a:latin typeface="宋体" pitchFamily="2" charset="-122"/>
                <a:ea typeface="宋体" pitchFamily="2" charset="-122"/>
              </a:rPr>
              <a:t>？ </a:t>
            </a: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（考虑改变放大电路的参数）</a:t>
            </a:r>
          </a:p>
        </p:txBody>
      </p:sp>
      <p:graphicFrame>
        <p:nvGraphicFramePr>
          <p:cNvPr id="37" name="Object 22"/>
          <p:cNvGraphicFramePr>
            <a:graphicFrameLocks noChangeAspect="1"/>
          </p:cNvGraphicFramePr>
          <p:nvPr/>
        </p:nvGraphicFramePr>
        <p:xfrm>
          <a:off x="2444750" y="590232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8" name="公式" r:id="rId19" imgW="571320" imgH="203040" progId="Equation.3">
                  <p:embed/>
                </p:oleObj>
              </mc:Choice>
              <mc:Fallback>
                <p:oleObj name="公式" r:id="rId19" imgW="571320" imgH="203040" progId="Equation.3">
                  <p:embed/>
                  <p:pic>
                    <p:nvPicPr>
                      <p:cNvPr id="37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0" y="5902325"/>
                        <a:ext cx="11430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23"/>
          <p:cNvSpPr>
            <a:spLocks noChangeArrowheads="1"/>
          </p:cNvSpPr>
          <p:nvPr/>
        </p:nvSpPr>
        <p:spPr bwMode="auto">
          <a:xfrm>
            <a:off x="4014788" y="5842000"/>
            <a:ext cx="138588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理想情况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39" name="Object 24"/>
          <p:cNvGraphicFramePr>
            <a:graphicFrameLocks noChangeAspect="1"/>
          </p:cNvGraphicFramePr>
          <p:nvPr/>
        </p:nvGraphicFramePr>
        <p:xfrm>
          <a:off x="5264150" y="5902325"/>
          <a:ext cx="8096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9" name="公式" r:id="rId21" imgW="406080" imgH="203040" progId="Equation.3">
                  <p:embed/>
                </p:oleObj>
              </mc:Choice>
              <mc:Fallback>
                <p:oleObj name="公式" r:id="rId21" imgW="406080" imgH="203040" progId="Equation.3">
                  <p:embed/>
                  <p:pic>
                    <p:nvPicPr>
                      <p:cNvPr id="39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150" y="5902325"/>
                        <a:ext cx="80962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27">
            <a:hlinkClick r:id="rId23" action="ppaction://hlinksldjump"/>
          </p:cNvPr>
          <p:cNvSpPr>
            <a:spLocks noChangeArrowheads="1"/>
          </p:cNvSpPr>
          <p:nvPr/>
        </p:nvSpPr>
        <p:spPr bwMode="auto">
          <a:xfrm>
            <a:off x="468313" y="868363"/>
            <a:ext cx="3455987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anchor="ctr">
            <a:spAutoFit/>
          </a:bodyPr>
          <a:lstStyle/>
          <a:p>
            <a:pPr algn="l"/>
            <a:r>
              <a:rPr lang="en-US" altLang="zh-CN" sz="2800" b="1">
                <a:ea typeface="黑体" pitchFamily="49" charset="-122"/>
              </a:rPr>
              <a:t>2.</a:t>
            </a:r>
            <a:r>
              <a:rPr lang="en-US" altLang="zh-CN" sz="2800" b="1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b="1">
                <a:latin typeface="黑体" pitchFamily="49" charset="-122"/>
                <a:ea typeface="黑体" pitchFamily="49" charset="-122"/>
              </a:rPr>
              <a:t>放大电路模型</a:t>
            </a:r>
          </a:p>
        </p:txBody>
      </p:sp>
      <p:pic>
        <p:nvPicPr>
          <p:cNvPr id="41" name="Picture 28" descr="未标题-2 拷贝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3492500" y="981075"/>
            <a:ext cx="5327650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28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2" grpId="0" autoUpdateAnimBg="0"/>
      <p:bldP spid="24" grpId="0" autoUpdateAnimBg="0"/>
      <p:bldP spid="25" grpId="0" autoUpdateAnimBg="0"/>
      <p:bldP spid="27" grpId="0" autoUpdateAnimBg="0"/>
      <p:bldP spid="30" grpId="0" autoUpdateAnimBg="0"/>
      <p:bldP spid="35" grpId="0" autoUpdateAnimBg="0"/>
      <p:bldP spid="36" grpId="0" autoUpdateAnimBg="0"/>
      <p:bldP spid="3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43608" y="1169920"/>
            <a:ext cx="5814392" cy="229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1" hangingPunct="1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zh-CN" altLang="en-US" sz="3200" dirty="0" smtClean="0"/>
              <a:t>预备知识</a:t>
            </a:r>
            <a:endParaRPr lang="en-US" altLang="zh-CN" sz="3200" dirty="0"/>
          </a:p>
          <a:p>
            <a:pPr marL="742950" lvl="1" indent="-285750" eaLnBrk="1" hangingPunct="1">
              <a:lnSpc>
                <a:spcPct val="150000"/>
              </a:lnSpc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zh-CN" sz="2800" dirty="0" smtClean="0"/>
              <a:t>1</a:t>
            </a:r>
            <a:r>
              <a:rPr lang="zh-CN" altLang="en-US" sz="2800" dirty="0" smtClean="0"/>
              <a:t>、基尔霍夫两个定律</a:t>
            </a:r>
            <a:endParaRPr lang="en-US" altLang="zh-CN" sz="2800" dirty="0" smtClean="0"/>
          </a:p>
          <a:p>
            <a:pPr marL="742950" lvl="1" indent="-285750" eaLnBrk="1" hangingPunct="1">
              <a:lnSpc>
                <a:spcPct val="150000"/>
              </a:lnSpc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zh-CN" sz="2800" dirty="0" smtClean="0"/>
              <a:t>2</a:t>
            </a:r>
            <a:r>
              <a:rPr lang="zh-CN" altLang="en-US" sz="2800" dirty="0" smtClean="0"/>
              <a:t>、放大电路基本概念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558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2 </a:t>
            </a:r>
            <a:r>
              <a:rPr lang="zh-CN" altLang="en-US" sz="3600" dirty="0" smtClean="0">
                <a:latin typeface="微软雅黑" pitchFamily="34" charset="-122"/>
              </a:rPr>
              <a:t>放大电路模型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393700" y="1557338"/>
            <a:ext cx="2654300" cy="11874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另一方面，考虑到输入回路对信号源的衰减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42" name="Object 4"/>
          <p:cNvGraphicFramePr>
            <a:graphicFrameLocks noChangeAspect="1"/>
          </p:cNvGraphicFramePr>
          <p:nvPr/>
        </p:nvGraphicFramePr>
        <p:xfrm>
          <a:off x="1630363" y="4484688"/>
          <a:ext cx="10731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" name="公式" r:id="rId3" imgW="533160" imgH="203040" progId="Equation.3">
                  <p:embed/>
                </p:oleObj>
              </mc:Choice>
              <mc:Fallback>
                <p:oleObj name="公式" r:id="rId3" imgW="533160" imgH="203040" progId="Equation.3">
                  <p:embed/>
                  <p:pic>
                    <p:nvPicPr>
                      <p:cNvPr id="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363" y="4484688"/>
                        <a:ext cx="107315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381000" y="5005388"/>
            <a:ext cx="12382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理想情况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44" name="Group 6"/>
          <p:cNvGrpSpPr>
            <a:grpSpLocks/>
          </p:cNvGrpSpPr>
          <p:nvPr/>
        </p:nvGrpSpPr>
        <p:grpSpPr bwMode="auto">
          <a:xfrm>
            <a:off x="425450" y="2744788"/>
            <a:ext cx="2349500" cy="885825"/>
            <a:chOff x="268" y="1382"/>
            <a:chExt cx="1480" cy="558"/>
          </a:xfrm>
        </p:grpSpPr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268" y="1469"/>
              <a:ext cx="287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rgbClr val="0000FF"/>
                </a:buClr>
                <a:buSzPct val="85000"/>
                <a:buFont typeface="Monotype Sorts" pitchFamily="2" charset="2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有</a:t>
              </a:r>
              <a:endParaRPr lang="zh-CN" altLang="en-US" sz="2000" b="1">
                <a:solidFill>
                  <a:srgbClr val="000000"/>
                </a:solidFill>
                <a:ea typeface="宋体" pitchFamily="2" charset="-122"/>
              </a:endParaRPr>
            </a:p>
          </p:txBody>
        </p:sp>
        <p:graphicFrame>
          <p:nvGraphicFramePr>
            <p:cNvPr id="46" name="Object 8"/>
            <p:cNvGraphicFramePr>
              <a:graphicFrameLocks noChangeAspect="1"/>
            </p:cNvGraphicFramePr>
            <p:nvPr/>
          </p:nvGraphicFramePr>
          <p:xfrm>
            <a:off x="555" y="1382"/>
            <a:ext cx="1193" cy="5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4" name="公式" r:id="rId5" imgW="939600" imgH="444240" progId="Equation.3">
                    <p:embed/>
                  </p:oleObj>
                </mc:Choice>
                <mc:Fallback>
                  <p:oleObj name="公式" r:id="rId5" imgW="939600" imgH="444240" progId="Equation.3">
                    <p:embed/>
                    <p:pic>
                      <p:nvPicPr>
                        <p:cNvPr id="4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" y="1382"/>
                          <a:ext cx="1193" cy="5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Rectangle 9"/>
          <p:cNvSpPr>
            <a:spLocks noChangeArrowheads="1"/>
          </p:cNvSpPr>
          <p:nvPr/>
        </p:nvSpPr>
        <p:spPr bwMode="auto">
          <a:xfrm>
            <a:off x="288925" y="3852863"/>
            <a:ext cx="37671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CC0066"/>
                </a:solidFill>
                <a:latin typeface="宋体" pitchFamily="2" charset="-122"/>
                <a:ea typeface="宋体" pitchFamily="2" charset="-122"/>
              </a:rPr>
              <a:t>要想减小衰减，则希望</a:t>
            </a:r>
            <a:r>
              <a:rPr lang="en-US" altLang="zh-CN" sz="2000" b="1">
                <a:solidFill>
                  <a:srgbClr val="CC0066"/>
                </a:solidFill>
                <a:ea typeface="宋体" pitchFamily="2" charset="-122"/>
              </a:rPr>
              <a:t>…</a:t>
            </a:r>
            <a:r>
              <a:rPr lang="zh-CN" altLang="en-US" sz="2000" b="1">
                <a:solidFill>
                  <a:srgbClr val="CC0066"/>
                </a:solidFill>
                <a:latin typeface="宋体" pitchFamily="2" charset="-122"/>
                <a:ea typeface="宋体" pitchFamily="2" charset="-122"/>
              </a:rPr>
              <a:t>？</a:t>
            </a:r>
            <a:endParaRPr lang="zh-CN" altLang="en-US" sz="2000" b="1">
              <a:solidFill>
                <a:srgbClr val="CC0066"/>
              </a:solidFill>
              <a:ea typeface="宋体" pitchFamily="2" charset="-122"/>
            </a:endParaRPr>
          </a:p>
        </p:txBody>
      </p:sp>
      <p:graphicFrame>
        <p:nvGraphicFramePr>
          <p:cNvPr id="48" name="Object 10"/>
          <p:cNvGraphicFramePr>
            <a:graphicFrameLocks noChangeAspect="1"/>
          </p:cNvGraphicFramePr>
          <p:nvPr/>
        </p:nvGraphicFramePr>
        <p:xfrm>
          <a:off x="1817688" y="5075238"/>
          <a:ext cx="8683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name="公式" r:id="rId7" imgW="431640" imgH="203040" progId="Equation.3">
                  <p:embed/>
                </p:oleObj>
              </mc:Choice>
              <mc:Fallback>
                <p:oleObj name="公式" r:id="rId7" imgW="431640" imgH="203040" progId="Equation.3">
                  <p:embed/>
                  <p:pic>
                    <p:nvPicPr>
                      <p:cNvPr id="4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5075238"/>
                        <a:ext cx="868362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13" descr="未标题-2 拷贝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92500" y="981075"/>
            <a:ext cx="5327650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16"/>
          <p:cNvSpPr>
            <a:spLocks noChangeArrowheads="1"/>
          </p:cNvSpPr>
          <p:nvPr/>
        </p:nvSpPr>
        <p:spPr bwMode="auto">
          <a:xfrm>
            <a:off x="323850" y="1125538"/>
            <a:ext cx="42672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b="1" dirty="0" smtClean="0">
                <a:solidFill>
                  <a:srgbClr val="000000"/>
                </a:solidFill>
                <a:ea typeface="宋体" pitchFamily="2" charset="-122"/>
              </a:rPr>
              <a:t>电压</a:t>
            </a:r>
            <a:r>
              <a:rPr lang="zh-CN" altLang="en-US" b="1" dirty="0">
                <a:solidFill>
                  <a:srgbClr val="000000"/>
                </a:solidFill>
                <a:ea typeface="宋体" pitchFamily="2" charset="-122"/>
              </a:rPr>
              <a:t>放大模型</a:t>
            </a:r>
          </a:p>
        </p:txBody>
      </p:sp>
    </p:spTree>
    <p:extLst>
      <p:ext uri="{BB962C8B-B14F-4D97-AF65-F5344CB8AC3E}">
        <p14:creationId xmlns:p14="http://schemas.microsoft.com/office/powerpoint/2010/main" val="178415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  <p:bldP spid="43" grpId="0" autoUpdateAnimBg="0"/>
      <p:bldP spid="47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2 </a:t>
            </a:r>
            <a:r>
              <a:rPr lang="zh-CN" altLang="en-US" sz="3600" dirty="0" smtClean="0">
                <a:latin typeface="微软雅黑" pitchFamily="34" charset="-122"/>
              </a:rPr>
              <a:t>放大电路模型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746125" y="1527175"/>
            <a:ext cx="2478088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  <a:ea typeface="宋体" pitchFamily="2" charset="-122"/>
              </a:rPr>
              <a:t>——</a:t>
            </a: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负载短路时的</a:t>
            </a:r>
          </a:p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电流增益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90538" y="925513"/>
            <a:ext cx="4267200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000000"/>
                </a:solidFill>
                <a:ea typeface="宋体" pitchFamily="2" charset="-122"/>
              </a:rPr>
              <a:t>B. </a:t>
            </a:r>
            <a:r>
              <a:rPr lang="zh-CN" altLang="en-US" sz="2800" b="1">
                <a:solidFill>
                  <a:srgbClr val="000000"/>
                </a:solidFill>
                <a:ea typeface="宋体" pitchFamily="2" charset="-122"/>
              </a:rPr>
              <a:t>电流放大模型</a:t>
            </a: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327025" y="1536700"/>
          <a:ext cx="4349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1" name="公式" r:id="rId3" imgW="215640" imgH="228600" progId="Equation.3">
                  <p:embed/>
                </p:oleObj>
              </mc:Choice>
              <mc:Fallback>
                <p:oleObj name="公式" r:id="rId3" imgW="215640" imgH="228600" progId="Equation.3">
                  <p:embed/>
                  <p:pic>
                    <p:nvPicPr>
                      <p:cNvPr id="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1536700"/>
                        <a:ext cx="43497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355600" y="2362200"/>
            <a:ext cx="205581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由输出回路得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909638" y="2776538"/>
          <a:ext cx="22240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2" name="公式" r:id="rId5" imgW="1104840" imgH="444240" progId="Equation.3">
                  <p:embed/>
                </p:oleObj>
              </mc:Choice>
              <mc:Fallback>
                <p:oleObj name="公式" r:id="rId5" imgW="1104840" imgH="444240" progId="Equation.3">
                  <p:embed/>
                  <p:pic>
                    <p:nvPicPr>
                      <p:cNvPr id="1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2776538"/>
                        <a:ext cx="2224087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393700" y="3730625"/>
            <a:ext cx="205581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则电流增益为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19" name="Object 9"/>
          <p:cNvGraphicFramePr>
            <a:graphicFrameLocks noChangeAspect="1"/>
          </p:cNvGraphicFramePr>
          <p:nvPr/>
        </p:nvGraphicFramePr>
        <p:xfrm>
          <a:off x="2351088" y="3670300"/>
          <a:ext cx="99536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3" name="公式" r:id="rId7" imgW="495000" imgH="444240" progId="Equation.3">
                  <p:embed/>
                </p:oleObj>
              </mc:Choice>
              <mc:Fallback>
                <p:oleObj name="公式" r:id="rId7" imgW="495000" imgH="444240" progId="Equation.3">
                  <p:embed/>
                  <p:pic>
                    <p:nvPicPr>
                      <p:cNvPr id="1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3670300"/>
                        <a:ext cx="995362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/>
        </p:nvGraphicFramePr>
        <p:xfrm>
          <a:off x="3368675" y="3687763"/>
          <a:ext cx="17907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4" name="公式" r:id="rId9" imgW="888840" imgH="444240" progId="Equation.3">
                  <p:embed/>
                </p:oleObj>
              </mc:Choice>
              <mc:Fallback>
                <p:oleObj name="公式" r:id="rId9" imgW="888840" imgH="444240" progId="Equation.3">
                  <p:embed/>
                  <p:pic>
                    <p:nvPicPr>
                      <p:cNvPr id="2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8675" y="3687763"/>
                        <a:ext cx="1790700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472113" y="3803650"/>
            <a:ext cx="1579562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由此可见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22" name="Group 12"/>
          <p:cNvGrpSpPr>
            <a:grpSpLocks/>
          </p:cNvGrpSpPr>
          <p:nvPr/>
        </p:nvGrpSpPr>
        <p:grpSpPr bwMode="auto">
          <a:xfrm>
            <a:off x="6788150" y="3863975"/>
            <a:ext cx="1382713" cy="428625"/>
            <a:chOff x="4276" y="2518"/>
            <a:chExt cx="871" cy="270"/>
          </a:xfrm>
        </p:grpSpPr>
        <p:graphicFrame>
          <p:nvGraphicFramePr>
            <p:cNvPr id="23" name="Object 13"/>
            <p:cNvGraphicFramePr>
              <a:graphicFrameLocks noChangeAspect="1"/>
            </p:cNvGraphicFramePr>
            <p:nvPr/>
          </p:nvGraphicFramePr>
          <p:xfrm>
            <a:off x="4276" y="2518"/>
            <a:ext cx="419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75" name="公式" r:id="rId11" imgW="330120" imgH="215640" progId="Equation.3">
                    <p:embed/>
                  </p:oleObj>
                </mc:Choice>
                <mc:Fallback>
                  <p:oleObj name="公式" r:id="rId11" imgW="330120" imgH="215640" progId="Equation.3">
                    <p:embed/>
                    <p:pic>
                      <p:nvPicPr>
                        <p:cNvPr id="2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6" y="2518"/>
                          <a:ext cx="419" cy="2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Line 14"/>
            <p:cNvSpPr>
              <a:spLocks noChangeShapeType="1"/>
            </p:cNvSpPr>
            <p:nvPr/>
          </p:nvSpPr>
          <p:spPr bwMode="auto">
            <a:xfrm>
              <a:off x="4758" y="2657"/>
              <a:ext cx="3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5" name="Object 15"/>
          <p:cNvGraphicFramePr>
            <a:graphicFrameLocks noChangeAspect="1"/>
          </p:cNvGraphicFramePr>
          <p:nvPr/>
        </p:nvGraphicFramePr>
        <p:xfrm>
          <a:off x="8201025" y="3836988"/>
          <a:ext cx="660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6" name="公式" r:id="rId13" imgW="330120" imgH="241200" progId="Equation.3">
                  <p:embed/>
                </p:oleObj>
              </mc:Choice>
              <mc:Fallback>
                <p:oleObj name="公式" r:id="rId13" imgW="330120" imgH="241200" progId="Equation.3">
                  <p:embed/>
                  <p:pic>
                    <p:nvPicPr>
                      <p:cNvPr id="2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025" y="3836988"/>
                        <a:ext cx="6604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712788" y="4510088"/>
            <a:ext cx="50387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CC0066"/>
                </a:solidFill>
                <a:latin typeface="宋体" pitchFamily="2" charset="-122"/>
                <a:ea typeface="宋体" pitchFamily="2" charset="-122"/>
              </a:rPr>
              <a:t>要想减小负载的影响，则希望</a:t>
            </a:r>
            <a:r>
              <a:rPr lang="en-US" altLang="zh-CN" sz="2000" b="1">
                <a:solidFill>
                  <a:srgbClr val="CC0066"/>
                </a:solidFill>
                <a:ea typeface="宋体" pitchFamily="2" charset="-122"/>
              </a:rPr>
              <a:t>…</a:t>
            </a:r>
            <a:r>
              <a:rPr lang="zh-CN" altLang="en-US" sz="2000" b="1">
                <a:solidFill>
                  <a:srgbClr val="CC0066"/>
                </a:solidFill>
                <a:latin typeface="宋体" pitchFamily="2" charset="-122"/>
                <a:ea typeface="宋体" pitchFamily="2" charset="-122"/>
              </a:rPr>
              <a:t>？</a:t>
            </a:r>
            <a:endParaRPr lang="zh-CN" altLang="en-US" sz="2000" b="1">
              <a:solidFill>
                <a:srgbClr val="CC0066"/>
              </a:solidFill>
              <a:ea typeface="宋体" pitchFamily="2" charset="-122"/>
            </a:endParaRPr>
          </a:p>
        </p:txBody>
      </p:sp>
      <p:graphicFrame>
        <p:nvGraphicFramePr>
          <p:cNvPr id="27" name="Object 17"/>
          <p:cNvGraphicFramePr>
            <a:graphicFrameLocks noChangeAspect="1"/>
          </p:cNvGraphicFramePr>
          <p:nvPr/>
        </p:nvGraphicFramePr>
        <p:xfrm>
          <a:off x="4929188" y="456247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7" name="公式" r:id="rId15" imgW="571320" imgH="203040" progId="Equation.3">
                  <p:embed/>
                </p:oleObj>
              </mc:Choice>
              <mc:Fallback>
                <p:oleObj name="公式" r:id="rId15" imgW="571320" imgH="203040" progId="Equation.3">
                  <p:embed/>
                  <p:pic>
                    <p:nvPicPr>
                      <p:cNvPr id="2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88" y="4562475"/>
                        <a:ext cx="11430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6394450" y="4537075"/>
            <a:ext cx="13858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理想情况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29" name="Object 19"/>
          <p:cNvGraphicFramePr>
            <a:graphicFrameLocks noChangeAspect="1"/>
          </p:cNvGraphicFramePr>
          <p:nvPr/>
        </p:nvGraphicFramePr>
        <p:xfrm>
          <a:off x="7640638" y="4579938"/>
          <a:ext cx="8858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8" name="公式" r:id="rId17" imgW="444240" imgH="203040" progId="Equation.3">
                  <p:embed/>
                </p:oleObj>
              </mc:Choice>
              <mc:Fallback>
                <p:oleObj name="公式" r:id="rId17" imgW="444240" imgH="203040" progId="Equation.3">
                  <p:embed/>
                  <p:pic>
                    <p:nvPicPr>
                      <p:cNvPr id="2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0638" y="4579938"/>
                        <a:ext cx="88582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374650" y="5106988"/>
            <a:ext cx="205581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由输入回路得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32" name="Object 23"/>
          <p:cNvGraphicFramePr>
            <a:graphicFrameLocks noChangeAspect="1"/>
          </p:cNvGraphicFramePr>
          <p:nvPr/>
        </p:nvGraphicFramePr>
        <p:xfrm>
          <a:off x="2287588" y="4940300"/>
          <a:ext cx="1765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9" name="公式" r:id="rId19" imgW="876240" imgH="444240" progId="Equation.3">
                  <p:embed/>
                </p:oleObj>
              </mc:Choice>
              <mc:Fallback>
                <p:oleObj name="公式" r:id="rId19" imgW="876240" imgH="444240" progId="Equation.3">
                  <p:embed/>
                  <p:pic>
                    <p:nvPicPr>
                      <p:cNvPr id="32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4940300"/>
                        <a:ext cx="1765300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681038" y="5710238"/>
            <a:ext cx="50387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CC0066"/>
                </a:solidFill>
                <a:latin typeface="宋体" pitchFamily="2" charset="-122"/>
                <a:ea typeface="宋体" pitchFamily="2" charset="-122"/>
              </a:rPr>
              <a:t>要想减小对信号源的衰减，则希望</a:t>
            </a:r>
            <a:r>
              <a:rPr lang="en-US" altLang="zh-CN" sz="2000" b="1">
                <a:solidFill>
                  <a:srgbClr val="CC0066"/>
                </a:solidFill>
                <a:ea typeface="宋体" pitchFamily="2" charset="-122"/>
              </a:rPr>
              <a:t>…</a:t>
            </a:r>
            <a:r>
              <a:rPr lang="zh-CN" altLang="en-US" sz="2000" b="1">
                <a:solidFill>
                  <a:srgbClr val="CC0066"/>
                </a:solidFill>
                <a:latin typeface="宋体" pitchFamily="2" charset="-122"/>
                <a:ea typeface="宋体" pitchFamily="2" charset="-122"/>
              </a:rPr>
              <a:t>？</a:t>
            </a:r>
            <a:endParaRPr lang="zh-CN" altLang="en-US" sz="2000" b="1">
              <a:solidFill>
                <a:srgbClr val="CC0066"/>
              </a:solidFill>
              <a:ea typeface="宋体" pitchFamily="2" charset="-122"/>
            </a:endParaRPr>
          </a:p>
        </p:txBody>
      </p:sp>
      <p:graphicFrame>
        <p:nvGraphicFramePr>
          <p:cNvPr id="34" name="Object 25"/>
          <p:cNvGraphicFramePr>
            <a:graphicFrameLocks noChangeAspect="1"/>
          </p:cNvGraphicFramePr>
          <p:nvPr/>
        </p:nvGraphicFramePr>
        <p:xfrm>
          <a:off x="5221288" y="5737225"/>
          <a:ext cx="11382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0" name="Equation" r:id="rId21" imgW="571320" imgH="228600" progId="Equation.3">
                  <p:embed/>
                </p:oleObj>
              </mc:Choice>
              <mc:Fallback>
                <p:oleObj name="Equation" r:id="rId21" imgW="571320" imgH="228600" progId="Equation.3">
                  <p:embed/>
                  <p:pic>
                    <p:nvPicPr>
                      <p:cNvPr id="34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288" y="5737225"/>
                        <a:ext cx="113823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6"/>
          <p:cNvSpPr>
            <a:spLocks noChangeArrowheads="1"/>
          </p:cNvSpPr>
          <p:nvPr/>
        </p:nvSpPr>
        <p:spPr bwMode="auto">
          <a:xfrm>
            <a:off x="6400800" y="5702300"/>
            <a:ext cx="1270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理想情况</a:t>
            </a:r>
          </a:p>
        </p:txBody>
      </p:sp>
      <p:graphicFrame>
        <p:nvGraphicFramePr>
          <p:cNvPr id="36" name="Object 27"/>
          <p:cNvGraphicFramePr>
            <a:graphicFrameLocks noChangeAspect="1"/>
          </p:cNvGraphicFramePr>
          <p:nvPr/>
        </p:nvGraphicFramePr>
        <p:xfrm>
          <a:off x="7581900" y="5799138"/>
          <a:ext cx="7842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1" name="公式" r:id="rId23" imgW="393480" imgH="203040" progId="Equation.3">
                  <p:embed/>
                </p:oleObj>
              </mc:Choice>
              <mc:Fallback>
                <p:oleObj name="公式" r:id="rId23" imgW="393480" imgH="203040" progId="Equation.3">
                  <p:embed/>
                  <p:pic>
                    <p:nvPicPr>
                      <p:cNvPr id="36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900" y="5799138"/>
                        <a:ext cx="78422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0" descr="未标题-2 拷贝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3348038" y="1052513"/>
            <a:ext cx="5543550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754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6" grpId="0" autoUpdateAnimBg="0"/>
      <p:bldP spid="18" grpId="0" autoUpdateAnimBg="0"/>
      <p:bldP spid="21" grpId="0" autoUpdateAnimBg="0"/>
      <p:bldP spid="26" grpId="0" autoUpdateAnimBg="0"/>
      <p:bldP spid="28" grpId="0" autoUpdateAnimBg="0"/>
      <p:bldP spid="30" grpId="0" autoUpdateAnimBg="0"/>
      <p:bldP spid="33" grpId="0" autoUpdateAnimBg="0"/>
      <p:bldP spid="35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5832475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2 </a:t>
            </a:r>
            <a:r>
              <a:rPr lang="zh-CN" altLang="en-US" sz="3600" dirty="0" smtClean="0">
                <a:latin typeface="微软雅黑" pitchFamily="34" charset="-122"/>
              </a:rPr>
              <a:t>放大电路模型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838200" y="925513"/>
            <a:ext cx="4267200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000000"/>
                </a:solidFill>
                <a:ea typeface="宋体" pitchFamily="2" charset="-122"/>
              </a:rPr>
              <a:t>C. </a:t>
            </a:r>
            <a:r>
              <a:rPr lang="zh-CN" altLang="en-US" sz="2800" b="1">
                <a:solidFill>
                  <a:srgbClr val="000000"/>
                </a:solidFill>
                <a:ea typeface="宋体" pitchFamily="2" charset="-122"/>
              </a:rPr>
              <a:t>互阻放大模型（自学）</a:t>
            </a:r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1619250" y="5013325"/>
            <a:ext cx="373221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输入输出回路没有公共端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820738" y="1508125"/>
            <a:ext cx="426720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000000"/>
                </a:solidFill>
                <a:ea typeface="宋体" pitchFamily="2" charset="-122"/>
              </a:rPr>
              <a:t>D. </a:t>
            </a:r>
            <a:r>
              <a:rPr lang="zh-CN" altLang="en-US" sz="2800" b="1">
                <a:solidFill>
                  <a:srgbClr val="000000"/>
                </a:solidFill>
                <a:ea typeface="宋体" pitchFamily="2" charset="-122"/>
              </a:rPr>
              <a:t>互导放大模型（自学）</a:t>
            </a: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820738" y="2109788"/>
            <a:ext cx="4267200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000000"/>
                </a:solidFill>
                <a:ea typeface="宋体" pitchFamily="2" charset="-122"/>
              </a:rPr>
              <a:t>E. </a:t>
            </a:r>
            <a:r>
              <a:rPr lang="zh-CN" altLang="en-US" sz="2800" b="1">
                <a:solidFill>
                  <a:srgbClr val="000000"/>
                </a:solidFill>
                <a:ea typeface="宋体" pitchFamily="2" charset="-122"/>
              </a:rPr>
              <a:t>隔离放大电路模型</a:t>
            </a:r>
          </a:p>
        </p:txBody>
      </p:sp>
      <p:pic>
        <p:nvPicPr>
          <p:cNvPr id="41" name="Picture 11" descr="未标题-2 拷贝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275" y="2852738"/>
            <a:ext cx="4968875" cy="20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538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utoUpdateAnimBg="0"/>
      <p:bldP spid="39" grpId="0" autoUpdateAnimBg="0"/>
      <p:bldP spid="40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6677363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3 </a:t>
            </a:r>
            <a:r>
              <a:rPr lang="zh-CN" altLang="en-US" sz="3600" dirty="0" smtClean="0">
                <a:latin typeface="微软雅黑" pitchFamily="34" charset="-122"/>
              </a:rPr>
              <a:t>放大电路的主要性能指标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596" y="895633"/>
            <a:ext cx="2071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 输入电阻</a:t>
            </a:r>
            <a:endParaRPr lang="zh-CN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714356"/>
            <a:ext cx="590550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3714752"/>
            <a:ext cx="53625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14348" y="4143379"/>
          <a:ext cx="1214446" cy="1115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公式" r:id="rId5" imgW="469800" imgH="431640" progId="Equation.3">
                  <p:embed/>
                </p:oleObj>
              </mc:Choice>
              <mc:Fallback>
                <p:oleObj name="公式" r:id="rId5" imgW="469800" imgH="431640" progId="Equation.3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4143379"/>
                        <a:ext cx="1214446" cy="11159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60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6677363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3 </a:t>
            </a:r>
            <a:r>
              <a:rPr lang="zh-CN" altLang="en-US" sz="3600" dirty="0" smtClean="0">
                <a:latin typeface="微软雅黑" pitchFamily="34" charset="-122"/>
              </a:rPr>
              <a:t>放大电路的主要性能指标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596" y="895633"/>
            <a:ext cx="2071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 输出电阻</a:t>
            </a:r>
            <a:endParaRPr lang="zh-CN" altLang="en-US" sz="2400" dirty="0"/>
          </a:p>
        </p:txBody>
      </p:sp>
      <p:graphicFrame>
        <p:nvGraphicFramePr>
          <p:cNvPr id="11" name="Object 8"/>
          <p:cNvGraphicFramePr>
            <a:graphicFrameLocks noChangeAspect="1"/>
          </p:cNvGraphicFramePr>
          <p:nvPr/>
        </p:nvGraphicFramePr>
        <p:xfrm>
          <a:off x="649288" y="2530482"/>
          <a:ext cx="21224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公式" r:id="rId3" imgW="1054080" imgH="444240" progId="Equation.3">
                  <p:embed/>
                </p:oleObj>
              </mc:Choice>
              <mc:Fallback>
                <p:oleObj name="公式" r:id="rId3" imgW="1054080" imgH="444240" progId="Equation.3">
                  <p:embed/>
                  <p:pic>
                    <p:nvPicPr>
                      <p:cNvPr id="1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530482"/>
                        <a:ext cx="2122487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11188" y="4043370"/>
            <a:ext cx="51974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CC0066"/>
                </a:solidFill>
                <a:latin typeface="宋体" pitchFamily="2" charset="-122"/>
                <a:ea typeface="宋体" pitchFamily="2" charset="-122"/>
              </a:rPr>
              <a:t>注意：输入、输出电阻为交流电阻</a:t>
            </a:r>
            <a:endParaRPr lang="zh-CN" altLang="en-US" sz="2000" b="1">
              <a:solidFill>
                <a:srgbClr val="CC0066"/>
              </a:solidFill>
              <a:ea typeface="宋体" pitchFamily="2" charset="-122"/>
            </a:endParaRPr>
          </a:p>
        </p:txBody>
      </p:sp>
      <p:pic>
        <p:nvPicPr>
          <p:cNvPr id="13" name="Picture 10" descr="未标题-2 拷贝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19475" y="1595445"/>
            <a:ext cx="5133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497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6677363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3 </a:t>
            </a:r>
            <a:r>
              <a:rPr lang="zh-CN" altLang="en-US" sz="3600" dirty="0" smtClean="0">
                <a:latin typeface="微软雅黑" pitchFamily="34" charset="-122"/>
              </a:rPr>
              <a:t>放大电路的主要性能指标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30225" y="1042988"/>
            <a:ext cx="2449513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000000"/>
                </a:solidFill>
                <a:ea typeface="宋体" pitchFamily="2" charset="-122"/>
              </a:rPr>
              <a:t>3. </a:t>
            </a:r>
            <a:r>
              <a:rPr lang="zh-CN" altLang="en-US" sz="2800" b="1">
                <a:solidFill>
                  <a:srgbClr val="000000"/>
                </a:solidFill>
                <a:ea typeface="宋体" pitchFamily="2" charset="-122"/>
              </a:rPr>
              <a:t>增益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1550" y="1439863"/>
            <a:ext cx="7599363" cy="968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en-US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反映放大电路在输入信号控制下，将供电电源能量转换为输出信号能量的能力。</a:t>
            </a:r>
            <a:endParaRPr lang="zh-CN" altLang="en-US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8213" y="3446463"/>
            <a:ext cx="874712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其中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14" name="Object 10"/>
          <p:cNvGraphicFramePr>
            <a:graphicFrameLocks noChangeAspect="1"/>
          </p:cNvGraphicFramePr>
          <p:nvPr/>
        </p:nvGraphicFramePr>
        <p:xfrm>
          <a:off x="1204913" y="4013200"/>
          <a:ext cx="38893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4" name="公式" r:id="rId3" imgW="1930320" imgH="253800" progId="Equation.3">
                  <p:embed/>
                </p:oleObj>
              </mc:Choice>
              <mc:Fallback>
                <p:oleObj name="公式" r:id="rId3" imgW="1930320" imgH="253800" progId="Equation.3">
                  <p:embed/>
                  <p:pic>
                    <p:nvPicPr>
                      <p:cNvPr id="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4013200"/>
                        <a:ext cx="3889375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868363" y="2676525"/>
            <a:ext cx="156368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四种增益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2392363" y="2462213"/>
          <a:ext cx="110490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" name="公式" r:id="rId5" imgW="545760" imgH="444240" progId="Equation.3">
                  <p:embed/>
                </p:oleObj>
              </mc:Choice>
              <mc:Fallback>
                <p:oleObj name="公式" r:id="rId5" imgW="545760" imgH="4442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363" y="2462213"/>
                        <a:ext cx="1104900" cy="88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/>
        </p:nvGraphicFramePr>
        <p:xfrm>
          <a:off x="3879850" y="2462213"/>
          <a:ext cx="100012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6" name="公式" r:id="rId7" imgW="495000" imgH="444240" progId="Equation.3">
                  <p:embed/>
                </p:oleObj>
              </mc:Choice>
              <mc:Fallback>
                <p:oleObj name="公式" r:id="rId7" imgW="495000" imgH="444240" progId="Equation.3">
                  <p:embed/>
                  <p:pic>
                    <p:nvPicPr>
                      <p:cNvPr id="1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9850" y="2462213"/>
                        <a:ext cx="1000125" cy="88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4"/>
          <p:cNvGraphicFramePr>
            <a:graphicFrameLocks noChangeAspect="1"/>
          </p:cNvGraphicFramePr>
          <p:nvPr/>
        </p:nvGraphicFramePr>
        <p:xfrm>
          <a:off x="5276850" y="2462213"/>
          <a:ext cx="107791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7" name="公式" r:id="rId9" imgW="533160" imgH="444240" progId="Equation.3">
                  <p:embed/>
                </p:oleObj>
              </mc:Choice>
              <mc:Fallback>
                <p:oleObj name="公式" r:id="rId9" imgW="533160" imgH="444240" progId="Equation.3">
                  <p:embed/>
                  <p:pic>
                    <p:nvPicPr>
                      <p:cNvPr id="1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850" y="2462213"/>
                        <a:ext cx="1077913" cy="88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5"/>
          <p:cNvGraphicFramePr>
            <a:graphicFrameLocks noChangeAspect="1"/>
          </p:cNvGraphicFramePr>
          <p:nvPr/>
        </p:nvGraphicFramePr>
        <p:xfrm>
          <a:off x="6727825" y="2462213"/>
          <a:ext cx="107950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8" name="公式" r:id="rId11" imgW="533160" imgH="444240" progId="Equation.3">
                  <p:embed/>
                </p:oleObj>
              </mc:Choice>
              <mc:Fallback>
                <p:oleObj name="公式" r:id="rId11" imgW="533160" imgH="444240" progId="Equation.3">
                  <p:embed/>
                  <p:pic>
                    <p:nvPicPr>
                      <p:cNvPr id="1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5" y="2462213"/>
                        <a:ext cx="1079500" cy="88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6"/>
          <p:cNvGrpSpPr>
            <a:grpSpLocks/>
          </p:cNvGrpSpPr>
          <p:nvPr/>
        </p:nvGrpSpPr>
        <p:grpSpPr bwMode="auto">
          <a:xfrm>
            <a:off x="1601788" y="3446463"/>
            <a:ext cx="3949700" cy="465137"/>
            <a:chOff x="831" y="2234"/>
            <a:chExt cx="2488" cy="293"/>
          </a:xfrm>
        </p:grpSpPr>
        <p:graphicFrame>
          <p:nvGraphicFramePr>
            <p:cNvPr id="21" name="Object 17"/>
            <p:cNvGraphicFramePr>
              <a:graphicFrameLocks noChangeAspect="1"/>
            </p:cNvGraphicFramePr>
            <p:nvPr/>
          </p:nvGraphicFramePr>
          <p:xfrm>
            <a:off x="831" y="2238"/>
            <a:ext cx="600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79" name="公式" r:id="rId13" imgW="469800" imgH="228600" progId="Equation.3">
                    <p:embed/>
                  </p:oleObj>
                </mc:Choice>
                <mc:Fallback>
                  <p:oleObj name="公式" r:id="rId13" imgW="469800" imgH="228600" progId="Equation.3">
                    <p:embed/>
                    <p:pic>
                      <p:nvPicPr>
                        <p:cNvPr id="21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" y="2238"/>
                          <a:ext cx="600" cy="2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446" y="2234"/>
              <a:ext cx="1873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rgbClr val="0000FF"/>
                </a:buClr>
                <a:buSzPct val="85000"/>
                <a:buFont typeface="Monotype Sorts" pitchFamily="2" charset="2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常用分贝（</a:t>
              </a:r>
              <a:r>
                <a:rPr lang="en-US" altLang="zh-CN" sz="2000" b="1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dB</a:t>
              </a:r>
              <a:r>
                <a:rPr lang="zh-CN" altLang="en-US" sz="2000" b="1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rPr>
                <a:t>）表示。</a:t>
              </a:r>
              <a:endParaRPr lang="zh-CN" altLang="en-US" sz="2000" b="1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aphicFrame>
        <p:nvGraphicFramePr>
          <p:cNvPr id="23" name="Object 19"/>
          <p:cNvGraphicFramePr>
            <a:graphicFrameLocks noChangeAspect="1"/>
          </p:cNvGraphicFramePr>
          <p:nvPr/>
        </p:nvGraphicFramePr>
        <p:xfrm>
          <a:off x="1187450" y="4652963"/>
          <a:ext cx="38385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0" name="公式" r:id="rId15" imgW="1904760" imgH="253800" progId="Equation.3">
                  <p:embed/>
                </p:oleObj>
              </mc:Choice>
              <mc:Fallback>
                <p:oleObj name="公式" r:id="rId15" imgW="1904760" imgH="253800" progId="Equation.3">
                  <p:embed/>
                  <p:pic>
                    <p:nvPicPr>
                      <p:cNvPr id="2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652963"/>
                        <a:ext cx="3838575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0"/>
          <p:cNvGraphicFramePr>
            <a:graphicFrameLocks noChangeAspect="1"/>
          </p:cNvGraphicFramePr>
          <p:nvPr/>
        </p:nvGraphicFramePr>
        <p:xfrm>
          <a:off x="1212850" y="5373688"/>
          <a:ext cx="38639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1" name="公式" r:id="rId17" imgW="1917360" imgH="215640" progId="Equation.3">
                  <p:embed/>
                </p:oleObj>
              </mc:Choice>
              <mc:Fallback>
                <p:oleObj name="公式" r:id="rId17" imgW="1917360" imgH="215640" progId="Equation.3">
                  <p:embed/>
                  <p:pic>
                    <p:nvPicPr>
                      <p:cNvPr id="2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5373688"/>
                        <a:ext cx="386397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99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5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6677363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3 </a:t>
            </a:r>
            <a:r>
              <a:rPr lang="zh-CN" altLang="en-US" sz="3600" dirty="0" smtClean="0">
                <a:latin typeface="微软雅黑" pitchFamily="34" charset="-122"/>
              </a:rPr>
              <a:t>放大电路的主要性能指标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87350" y="927100"/>
            <a:ext cx="537845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000000"/>
                </a:solidFill>
                <a:ea typeface="宋体" pitchFamily="2" charset="-122"/>
              </a:rPr>
              <a:t>4. </a:t>
            </a:r>
            <a:r>
              <a:rPr lang="zh-CN" altLang="en-US" sz="2800" b="1">
                <a:solidFill>
                  <a:srgbClr val="000000"/>
                </a:solidFill>
                <a:ea typeface="宋体" pitchFamily="2" charset="-122"/>
              </a:rPr>
              <a:t>频率响应</a:t>
            </a: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742950" y="1341438"/>
            <a:ext cx="3484563" cy="530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A.</a:t>
            </a:r>
            <a:r>
              <a:rPr lang="zh-CN" altLang="en-US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频率响应及带宽 </a:t>
            </a:r>
            <a:endParaRPr lang="zh-CN" altLang="en-US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92113" y="2632075"/>
            <a:ext cx="23558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电压增益可表示为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27" name="Object 10"/>
          <p:cNvGraphicFramePr>
            <a:graphicFrameLocks noChangeAspect="1"/>
          </p:cNvGraphicFramePr>
          <p:nvPr/>
        </p:nvGraphicFramePr>
        <p:xfrm>
          <a:off x="369888" y="3117850"/>
          <a:ext cx="19653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2" name="公式" r:id="rId3" imgW="1079280" imgH="457200" progId="Equation.3">
                  <p:embed/>
                </p:oleObj>
              </mc:Choice>
              <mc:Fallback>
                <p:oleObj name="公式" r:id="rId3" imgW="1079280" imgH="457200" progId="Equation.3">
                  <p:embed/>
                  <p:pic>
                    <p:nvPicPr>
                      <p:cNvPr id="2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3117850"/>
                        <a:ext cx="1965325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850900" y="1835150"/>
            <a:ext cx="7596188" cy="762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000" b="1">
                <a:solidFill>
                  <a:srgbClr val="0000CC"/>
                </a:solidFill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en-US" sz="2000" b="1">
                <a:solidFill>
                  <a:srgbClr val="0000CC"/>
                </a:solidFill>
                <a:latin typeface="宋体" pitchFamily="2" charset="-122"/>
                <a:ea typeface="宋体" pitchFamily="2" charset="-122"/>
              </a:rPr>
              <a:t>在输入正弦信号情况下，输出随输入信号频率连续变化的稳态响应，称为放大电路的频率响应。</a:t>
            </a:r>
            <a:endParaRPr lang="zh-CN" altLang="en-US" sz="2000" b="1">
              <a:solidFill>
                <a:srgbClr val="0000CC"/>
              </a:solidFill>
              <a:ea typeface="宋体" pitchFamily="2" charset="-122"/>
            </a:endParaRPr>
          </a:p>
        </p:txBody>
      </p:sp>
      <p:graphicFrame>
        <p:nvGraphicFramePr>
          <p:cNvPr id="29" name="Object 12"/>
          <p:cNvGraphicFramePr>
            <a:graphicFrameLocks noChangeAspect="1"/>
          </p:cNvGraphicFramePr>
          <p:nvPr/>
        </p:nvGraphicFramePr>
        <p:xfrm>
          <a:off x="554038" y="3929063"/>
          <a:ext cx="3144837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3" name="Equation" r:id="rId5" imgW="1726920" imgH="482400" progId="Equation.3">
                  <p:embed/>
                </p:oleObj>
              </mc:Choice>
              <mc:Fallback>
                <p:oleObj name="Equation" r:id="rId5" imgW="1726920" imgH="48240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8" y="3929063"/>
                        <a:ext cx="3144837" cy="871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419100" y="4835525"/>
            <a:ext cx="23558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或写为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31" name="Object 14"/>
          <p:cNvGraphicFramePr>
            <a:graphicFrameLocks noChangeAspect="1"/>
          </p:cNvGraphicFramePr>
          <p:nvPr/>
        </p:nvGraphicFramePr>
        <p:xfrm>
          <a:off x="1492250" y="4865688"/>
          <a:ext cx="21526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4" name="公式" r:id="rId7" imgW="1180800" imgH="241200" progId="Equation.3">
                  <p:embed/>
                </p:oleObj>
              </mc:Choice>
              <mc:Fallback>
                <p:oleObj name="公式" r:id="rId7" imgW="1180800" imgH="241200" progId="Equation.3">
                  <p:embed/>
                  <p:pic>
                    <p:nvPicPr>
                      <p:cNvPr id="3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4865688"/>
                        <a:ext cx="2152650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152400" y="5505450"/>
            <a:ext cx="110331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其中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33" name="Object 16"/>
          <p:cNvGraphicFramePr>
            <a:graphicFrameLocks noChangeAspect="1"/>
          </p:cNvGraphicFramePr>
          <p:nvPr/>
        </p:nvGraphicFramePr>
        <p:xfrm>
          <a:off x="671513" y="5332413"/>
          <a:ext cx="3841750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5" name="公式" r:id="rId9" imgW="2108160" imgH="482400" progId="Equation.3">
                  <p:embed/>
                </p:oleObj>
              </mc:Choice>
              <mc:Fallback>
                <p:oleObj name="公式" r:id="rId9" imgW="2108160" imgH="482400" progId="Equation.3">
                  <p:embed/>
                  <p:pic>
                    <p:nvPicPr>
                      <p:cNvPr id="33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3" y="5332413"/>
                        <a:ext cx="3841750" cy="871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7"/>
          <p:cNvGraphicFramePr>
            <a:graphicFrameLocks noChangeAspect="1"/>
          </p:cNvGraphicFramePr>
          <p:nvPr/>
        </p:nvGraphicFramePr>
        <p:xfrm>
          <a:off x="4733925" y="5562600"/>
          <a:ext cx="425767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6" name="Equation" r:id="rId11" imgW="2336760" imgH="203040" progId="Equation.3">
                  <p:embed/>
                </p:oleObj>
              </mc:Choice>
              <mc:Fallback>
                <p:oleObj name="Equation" r:id="rId11" imgW="2336760" imgH="203040" progId="Equation.3">
                  <p:embed/>
                  <p:pic>
                    <p:nvPicPr>
                      <p:cNvPr id="34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5" y="5562600"/>
                        <a:ext cx="4257675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22"/>
          <p:cNvGraphicFramePr>
            <a:graphicFrameLocks noChangeAspect="1"/>
          </p:cNvGraphicFramePr>
          <p:nvPr/>
        </p:nvGraphicFramePr>
        <p:xfrm>
          <a:off x="3924300" y="2708275"/>
          <a:ext cx="5084763" cy="175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7" name="Image" r:id="rId13" imgW="8152381" imgH="2806349" progId="Photoshop.Image.6">
                  <p:embed/>
                </p:oleObj>
              </mc:Choice>
              <mc:Fallback>
                <p:oleObj name="Image" r:id="rId13" imgW="8152381" imgH="2806349" progId="Photoshop.Image.6">
                  <p:embed/>
                  <p:pic>
                    <p:nvPicPr>
                      <p:cNvPr id="35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708275"/>
                        <a:ext cx="5084763" cy="175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54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26" grpId="0" autoUpdateAnimBg="0"/>
      <p:bldP spid="28" grpId="0" autoUpdateAnimBg="0"/>
      <p:bldP spid="30" grpId="0" autoUpdateAnimBg="0"/>
      <p:bldP spid="32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6677363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3 </a:t>
            </a:r>
            <a:r>
              <a:rPr lang="zh-CN" altLang="en-US" sz="3600" dirty="0" smtClean="0">
                <a:latin typeface="微软雅黑" pitchFamily="34" charset="-122"/>
              </a:rPr>
              <a:t>放大电路的主要性能指标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15" name="Rectangle 2" descr="羊皮纸"/>
          <p:cNvSpPr>
            <a:spLocks noChangeArrowheads="1"/>
          </p:cNvSpPr>
          <p:nvPr/>
        </p:nvSpPr>
        <p:spPr bwMode="auto">
          <a:xfrm>
            <a:off x="5867400" y="1052513"/>
            <a:ext cx="2320925" cy="12176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ea typeface="宋体" pitchFamily="2" charset="-122"/>
              </a:rPr>
              <a:t>该图称为波特图</a:t>
            </a:r>
          </a:p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latin typeface="宋体" pitchFamily="2" charset="-122"/>
                <a:ea typeface="宋体" pitchFamily="2" charset="-122"/>
              </a:rPr>
              <a:t>纵轴：</a:t>
            </a:r>
            <a:r>
              <a:rPr lang="en-US" altLang="zh-CN" sz="2000" b="1">
                <a:latin typeface="宋体" pitchFamily="2" charset="-122"/>
                <a:ea typeface="宋体" pitchFamily="2" charset="-122"/>
              </a:rPr>
              <a:t>dB</a:t>
            </a:r>
          </a:p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latin typeface="宋体" pitchFamily="2" charset="-122"/>
                <a:ea typeface="宋体" pitchFamily="2" charset="-122"/>
              </a:rPr>
              <a:t>横轴：对数坐标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387350" y="927100"/>
            <a:ext cx="537845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000000"/>
                </a:solidFill>
                <a:ea typeface="宋体" pitchFamily="2" charset="-122"/>
              </a:rPr>
              <a:t>4. </a:t>
            </a:r>
            <a:r>
              <a:rPr lang="zh-CN" altLang="en-US" sz="2800" b="1">
                <a:solidFill>
                  <a:srgbClr val="000000"/>
                </a:solidFill>
                <a:ea typeface="宋体" pitchFamily="2" charset="-122"/>
              </a:rPr>
              <a:t>频率响应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742950" y="1341438"/>
            <a:ext cx="3484563" cy="530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A.</a:t>
            </a:r>
            <a:r>
              <a:rPr lang="zh-CN" altLang="en-US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频率响应及带宽 </a:t>
            </a:r>
            <a:endParaRPr lang="zh-CN" altLang="en-US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481013" y="2366963"/>
            <a:ext cx="83978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其中</a:t>
            </a:r>
            <a:endParaRPr lang="zh-CN" altLang="en-US" sz="2000" b="1">
              <a:solidFill>
                <a:srgbClr val="000000"/>
              </a:solidFill>
              <a:ea typeface="宋体" pitchFamily="2" charset="-122"/>
            </a:endParaRPr>
          </a:p>
        </p:txBody>
      </p:sp>
      <p:graphicFrame>
        <p:nvGraphicFramePr>
          <p:cNvPr id="19" name="Object 11"/>
          <p:cNvGraphicFramePr>
            <a:graphicFrameLocks noChangeAspect="1"/>
          </p:cNvGraphicFramePr>
          <p:nvPr/>
        </p:nvGraphicFramePr>
        <p:xfrm>
          <a:off x="1419225" y="2465388"/>
          <a:ext cx="20351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0" name="公式" r:id="rId4" imgW="1117440" imgH="203040" progId="Equation.3">
                  <p:embed/>
                </p:oleObj>
              </mc:Choice>
              <mc:Fallback>
                <p:oleObj name="公式" r:id="rId4" imgW="1117440" imgH="203040" progId="Equation.3">
                  <p:embed/>
                  <p:pic>
                    <p:nvPicPr>
                      <p:cNvPr id="1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2465388"/>
                        <a:ext cx="2035175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1304925" y="1835150"/>
            <a:ext cx="4579938" cy="4270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latin typeface="宋体" pitchFamily="2" charset="-122"/>
                <a:ea typeface="宋体" pitchFamily="2" charset="-122"/>
              </a:rPr>
              <a:t>普通音响系统放大电路的幅频响应</a:t>
            </a:r>
            <a:endParaRPr lang="zh-CN" altLang="en-US" sz="2000" b="1">
              <a:ea typeface="宋体" pitchFamily="2" charset="-122"/>
            </a:endParaRPr>
          </a:p>
        </p:txBody>
      </p:sp>
      <p:graphicFrame>
        <p:nvGraphicFramePr>
          <p:cNvPr id="22" name="Object 13"/>
          <p:cNvGraphicFramePr>
            <a:graphicFrameLocks noChangeAspect="1"/>
          </p:cNvGraphicFramePr>
          <p:nvPr/>
        </p:nvGraphicFramePr>
        <p:xfrm>
          <a:off x="1419225" y="2887663"/>
          <a:ext cx="20351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1" name="公式" r:id="rId6" imgW="1117440" imgH="203040" progId="Equation.3">
                  <p:embed/>
                </p:oleObj>
              </mc:Choice>
              <mc:Fallback>
                <p:oleObj name="公式" r:id="rId6" imgW="1117440" imgH="203040" progId="Equation.3">
                  <p:embed/>
                  <p:pic>
                    <p:nvPicPr>
                      <p:cNvPr id="2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2887663"/>
                        <a:ext cx="2035175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4"/>
          <p:cNvGraphicFramePr>
            <a:graphicFrameLocks noChangeAspect="1"/>
          </p:cNvGraphicFramePr>
          <p:nvPr/>
        </p:nvGraphicFramePr>
        <p:xfrm>
          <a:off x="611188" y="3363913"/>
          <a:ext cx="31448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" name="公式" r:id="rId8" imgW="1726920" imgH="203040" progId="Equation.3">
                  <p:embed/>
                </p:oleObj>
              </mc:Choice>
              <mc:Fallback>
                <p:oleObj name="公式" r:id="rId8" imgW="1726920" imgH="203040" progId="Equation.3">
                  <p:embed/>
                  <p:pic>
                    <p:nvPicPr>
                      <p:cNvPr id="23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363913"/>
                        <a:ext cx="3144837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5"/>
          <p:cNvGraphicFramePr>
            <a:graphicFrameLocks noChangeAspect="1"/>
          </p:cNvGraphicFramePr>
          <p:nvPr/>
        </p:nvGraphicFramePr>
        <p:xfrm>
          <a:off x="538163" y="3875088"/>
          <a:ext cx="27733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3" name="公式" r:id="rId10" imgW="1523880" imgH="203040" progId="Equation.3">
                  <p:embed/>
                </p:oleObj>
              </mc:Choice>
              <mc:Fallback>
                <p:oleObj name="公式" r:id="rId10" imgW="1523880" imgH="203040" progId="Equation.3">
                  <p:embed/>
                  <p:pic>
                    <p:nvPicPr>
                      <p:cNvPr id="2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3875088"/>
                        <a:ext cx="2773362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16" descr="未标题-2 拷贝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79838" y="2420938"/>
            <a:ext cx="5294312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7" descr="未标题-2 拷贝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68313" y="4365625"/>
            <a:ext cx="3095625" cy="189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984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8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6677363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3 </a:t>
            </a:r>
            <a:r>
              <a:rPr lang="zh-CN" altLang="en-US" sz="3600" dirty="0" smtClean="0">
                <a:latin typeface="微软雅黑" pitchFamily="34" charset="-122"/>
              </a:rPr>
              <a:t>放大电路的主要性能指标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87350" y="927100"/>
            <a:ext cx="537845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000000"/>
                </a:solidFill>
                <a:ea typeface="宋体" pitchFamily="2" charset="-122"/>
              </a:rPr>
              <a:t>4. </a:t>
            </a:r>
            <a:r>
              <a:rPr lang="zh-CN" altLang="en-US" sz="2800" b="1">
                <a:solidFill>
                  <a:srgbClr val="000000"/>
                </a:solidFill>
                <a:ea typeface="宋体" pitchFamily="2" charset="-122"/>
              </a:rPr>
              <a:t>频率响应</a:t>
            </a: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742950" y="1428750"/>
            <a:ext cx="3730625" cy="530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B.</a:t>
            </a:r>
            <a:r>
              <a:rPr lang="zh-CN" altLang="en-US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频率失真（线性失真）</a:t>
            </a:r>
            <a:endParaRPr lang="zh-CN" altLang="en-US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828675" y="2079625"/>
            <a:ext cx="1616075" cy="4270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latin typeface="宋体" pitchFamily="2" charset="-122"/>
                <a:ea typeface="宋体" pitchFamily="2" charset="-122"/>
              </a:rPr>
              <a:t>幅度失真：</a:t>
            </a: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900113" y="2520950"/>
            <a:ext cx="3063875" cy="762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000" b="1"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对不同频率的信号增益不同产生的失真。</a:t>
            </a:r>
            <a:endParaRPr lang="zh-CN" altLang="en-US" sz="2000" b="1">
              <a:ea typeface="宋体" pitchFamily="2" charset="-122"/>
            </a:endParaRPr>
          </a:p>
        </p:txBody>
      </p:sp>
      <p:pic>
        <p:nvPicPr>
          <p:cNvPr id="27" name="Picture 11" descr="未标题-2 拷贝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463" y="1125538"/>
            <a:ext cx="3594100" cy="488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696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25" grpId="0" autoUpdateAnimBg="0"/>
      <p:bldP spid="26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6677363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3 </a:t>
            </a:r>
            <a:r>
              <a:rPr lang="zh-CN" altLang="en-US" sz="3600" dirty="0" smtClean="0">
                <a:latin typeface="微软雅黑" pitchFamily="34" charset="-122"/>
              </a:rPr>
              <a:t>放大电路的主要性能指标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7350" y="927100"/>
            <a:ext cx="5378450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000000"/>
                </a:solidFill>
                <a:ea typeface="宋体" pitchFamily="2" charset="-122"/>
              </a:rPr>
              <a:t>4. </a:t>
            </a:r>
            <a:r>
              <a:rPr lang="zh-CN" altLang="en-US" sz="2800" b="1">
                <a:solidFill>
                  <a:srgbClr val="000000"/>
                </a:solidFill>
                <a:ea typeface="宋体" pitchFamily="2" charset="-122"/>
              </a:rPr>
              <a:t>频率响应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42950" y="1428750"/>
            <a:ext cx="3730625" cy="530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B.</a:t>
            </a:r>
            <a:r>
              <a:rPr lang="zh-CN" altLang="en-US" b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频率失真（线性失真）</a:t>
            </a:r>
            <a:endParaRPr lang="zh-CN" altLang="en-US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28675" y="2079625"/>
            <a:ext cx="1616075" cy="4270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latin typeface="宋体" pitchFamily="2" charset="-122"/>
                <a:ea typeface="宋体" pitchFamily="2" charset="-122"/>
              </a:rPr>
              <a:t>幅度失真：</a:t>
            </a: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00113" y="2520950"/>
            <a:ext cx="3063875" cy="762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000" b="1"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对不同频率的信号增益不同产生的失真。</a:t>
            </a: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28675" y="3560763"/>
            <a:ext cx="1616075" cy="4270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latin typeface="宋体" pitchFamily="2" charset="-122"/>
                <a:ea typeface="宋体" pitchFamily="2" charset="-122"/>
              </a:rPr>
              <a:t>相位失真：</a:t>
            </a: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00113" y="4002088"/>
            <a:ext cx="3063875" cy="762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000" b="1"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对不同频率的信号相移不同产生的失真。</a:t>
            </a:r>
            <a:endParaRPr lang="zh-CN" altLang="en-US" sz="2000" b="1">
              <a:ea typeface="宋体" pitchFamily="2" charset="-122"/>
            </a:endParaRPr>
          </a:p>
        </p:txBody>
      </p:sp>
      <p:pic>
        <p:nvPicPr>
          <p:cNvPr id="15" name="Picture 13" descr="未标题-2 拷贝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2363" y="1125538"/>
            <a:ext cx="3344862" cy="457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09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5"/>
          <p:cNvSpPr txBox="1">
            <a:spLocks noChangeArrowheads="1"/>
          </p:cNvSpPr>
          <p:nvPr/>
        </p:nvSpPr>
        <p:spPr bwMode="auto">
          <a:xfrm>
            <a:off x="468313" y="2420938"/>
            <a:ext cx="44815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楷体_GB2312" pitchFamily="49" charset="-122"/>
                <a:cs typeface="+mn-cs"/>
              </a:rPr>
              <a:t>简单电路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楷体_GB2312" pitchFamily="49" charset="-122"/>
                <a:cs typeface="+mn-cs"/>
              </a:rPr>
              <a:t>：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楷体_GB2312" pitchFamily="49" charset="-122"/>
                <a:cs typeface="+mn-cs"/>
              </a:rPr>
              <a:t>一个电源和多个电阻组成的，可以用电阻的串、并联简化并利用欧姆定律进行计算的电路。</a:t>
            </a:r>
          </a:p>
        </p:txBody>
      </p:sp>
      <p:sp>
        <p:nvSpPr>
          <p:cNvPr id="6147" name="Text Box 6"/>
          <p:cNvSpPr txBox="1">
            <a:spLocks noChangeArrowheads="1"/>
          </p:cNvSpPr>
          <p:nvPr/>
        </p:nvSpPr>
        <p:spPr bwMode="auto">
          <a:xfrm>
            <a:off x="522288" y="4221163"/>
            <a:ext cx="43656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楷体_GB2312" pitchFamily="49" charset="-122"/>
                <a:cs typeface="+mn-cs"/>
              </a:rPr>
              <a:t>复杂电路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楷体_GB2312" pitchFamily="49" charset="-122"/>
                <a:cs typeface="+mn-cs"/>
              </a:rPr>
              <a:t>：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楷体_GB2312" pitchFamily="49" charset="-122"/>
                <a:cs typeface="+mn-cs"/>
              </a:rPr>
              <a:t>两个以上含有电源的支路组成的多回路电路，不能运用电阻的串、并联分析方法简化成一个简单回路的电路。</a:t>
            </a:r>
          </a:p>
        </p:txBody>
      </p:sp>
      <p:sp>
        <p:nvSpPr>
          <p:cNvPr id="6148" name="AutoShape 7"/>
          <p:cNvSpPr>
            <a:spLocks noChangeArrowheads="1"/>
          </p:cNvSpPr>
          <p:nvPr/>
        </p:nvSpPr>
        <p:spPr bwMode="auto">
          <a:xfrm>
            <a:off x="360363" y="981075"/>
            <a:ext cx="4176712" cy="1439863"/>
          </a:xfrm>
          <a:prstGeom prst="rightArrow">
            <a:avLst>
              <a:gd name="adj1" fmla="val 50000"/>
              <a:gd name="adj2" fmla="val 7251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知识回顾</a:t>
            </a:r>
          </a:p>
        </p:txBody>
      </p:sp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5219700" y="4149725"/>
            <a:ext cx="3167063" cy="1800225"/>
            <a:chOff x="0" y="0"/>
            <a:chExt cx="1995" cy="1134"/>
          </a:xfrm>
        </p:grpSpPr>
        <p:sp>
          <p:nvSpPr>
            <p:cNvPr id="6150" name="Text Box 9"/>
            <p:cNvSpPr txBox="1">
              <a:spLocks noChangeArrowheads="1"/>
            </p:cNvSpPr>
            <p:nvPr/>
          </p:nvSpPr>
          <p:spPr bwMode="auto">
            <a:xfrm>
              <a:off x="91" y="635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R1</a:t>
              </a:r>
            </a:p>
          </p:txBody>
        </p:sp>
        <p:sp>
          <p:nvSpPr>
            <p:cNvPr id="6151" name="Line 10"/>
            <p:cNvSpPr>
              <a:spLocks noChangeShapeType="1"/>
            </p:cNvSpPr>
            <p:nvPr/>
          </p:nvSpPr>
          <p:spPr bwMode="auto">
            <a:xfrm>
              <a:off x="409" y="1134"/>
              <a:ext cx="15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152" name="Group 8"/>
            <p:cNvGrpSpPr>
              <a:grpSpLocks/>
            </p:cNvGrpSpPr>
            <p:nvPr/>
          </p:nvGrpSpPr>
          <p:grpSpPr bwMode="auto">
            <a:xfrm>
              <a:off x="272" y="0"/>
              <a:ext cx="272" cy="1134"/>
              <a:chOff x="0" y="0"/>
              <a:chExt cx="272" cy="1134"/>
            </a:xfrm>
          </p:grpSpPr>
          <p:sp>
            <p:nvSpPr>
              <p:cNvPr id="6153" name="Line 12"/>
              <p:cNvSpPr>
                <a:spLocks noChangeShapeType="1"/>
              </p:cNvSpPr>
              <p:nvPr/>
            </p:nvSpPr>
            <p:spPr bwMode="auto">
              <a:xfrm>
                <a:off x="0" y="318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6154" name="Group 10"/>
              <p:cNvGrpSpPr>
                <a:grpSpLocks/>
              </p:cNvGrpSpPr>
              <p:nvPr/>
            </p:nvGrpSpPr>
            <p:grpSpPr bwMode="auto">
              <a:xfrm>
                <a:off x="91" y="0"/>
                <a:ext cx="90" cy="1134"/>
                <a:chOff x="0" y="0"/>
                <a:chExt cx="90" cy="1134"/>
              </a:xfrm>
            </p:grpSpPr>
            <p:sp>
              <p:nvSpPr>
                <p:cNvPr id="6155" name="Rectangle 14"/>
                <p:cNvSpPr>
                  <a:spLocks noChangeArrowheads="1"/>
                </p:cNvSpPr>
                <p:nvPr/>
              </p:nvSpPr>
              <p:spPr bwMode="auto">
                <a:xfrm>
                  <a:off x="0" y="635"/>
                  <a:ext cx="90" cy="318"/>
                </a:xfrm>
                <a:prstGeom prst="rect">
                  <a:avLst/>
                </a:pr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56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45" y="408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57" name="Line 16"/>
                <p:cNvSpPr>
                  <a:spLocks noChangeShapeType="1"/>
                </p:cNvSpPr>
                <p:nvPr/>
              </p:nvSpPr>
              <p:spPr bwMode="auto">
                <a:xfrm>
                  <a:off x="45" y="953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58" name="Line 17"/>
                <p:cNvSpPr>
                  <a:spLocks noChangeShapeType="1"/>
                </p:cNvSpPr>
                <p:nvPr/>
              </p:nvSpPr>
              <p:spPr bwMode="auto">
                <a:xfrm>
                  <a:off x="0" y="408"/>
                  <a:ext cx="9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59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5" y="0"/>
                  <a:ext cx="0" cy="3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6160" name="Line 19"/>
            <p:cNvSpPr>
              <a:spLocks noChangeShapeType="1"/>
            </p:cNvSpPr>
            <p:nvPr/>
          </p:nvSpPr>
          <p:spPr bwMode="auto">
            <a:xfrm>
              <a:off x="409" y="0"/>
              <a:ext cx="15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61" name="Line 20"/>
            <p:cNvSpPr>
              <a:spLocks noChangeShapeType="1"/>
            </p:cNvSpPr>
            <p:nvPr/>
          </p:nvSpPr>
          <p:spPr bwMode="auto">
            <a:xfrm>
              <a:off x="1044" y="318"/>
              <a:ext cx="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62" name="Rectangle 21"/>
            <p:cNvSpPr>
              <a:spLocks noChangeArrowheads="1"/>
            </p:cNvSpPr>
            <p:nvPr/>
          </p:nvSpPr>
          <p:spPr bwMode="auto">
            <a:xfrm>
              <a:off x="1134" y="635"/>
              <a:ext cx="90" cy="31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63" name="Line 22"/>
            <p:cNvSpPr>
              <a:spLocks noChangeShapeType="1"/>
            </p:cNvSpPr>
            <p:nvPr/>
          </p:nvSpPr>
          <p:spPr bwMode="auto">
            <a:xfrm flipV="1">
              <a:off x="1179" y="408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64" name="Line 23"/>
            <p:cNvSpPr>
              <a:spLocks noChangeShapeType="1"/>
            </p:cNvSpPr>
            <p:nvPr/>
          </p:nvSpPr>
          <p:spPr bwMode="auto">
            <a:xfrm>
              <a:off x="1179" y="953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65" name="Line 24"/>
            <p:cNvSpPr>
              <a:spLocks noChangeShapeType="1"/>
            </p:cNvSpPr>
            <p:nvPr/>
          </p:nvSpPr>
          <p:spPr bwMode="auto">
            <a:xfrm>
              <a:off x="1134" y="408"/>
              <a:ext cx="9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66" name="Line 25"/>
            <p:cNvSpPr>
              <a:spLocks noChangeShapeType="1"/>
            </p:cNvSpPr>
            <p:nvPr/>
          </p:nvSpPr>
          <p:spPr bwMode="auto">
            <a:xfrm flipV="1">
              <a:off x="1179" y="0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67" name="Rectangle 26"/>
            <p:cNvSpPr>
              <a:spLocks noChangeArrowheads="1"/>
            </p:cNvSpPr>
            <p:nvPr/>
          </p:nvSpPr>
          <p:spPr bwMode="auto">
            <a:xfrm>
              <a:off x="1905" y="408"/>
              <a:ext cx="90" cy="31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68" name="Line 27"/>
            <p:cNvSpPr>
              <a:spLocks noChangeShapeType="1"/>
            </p:cNvSpPr>
            <p:nvPr/>
          </p:nvSpPr>
          <p:spPr bwMode="auto">
            <a:xfrm flipV="1">
              <a:off x="1951" y="0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69" name="Line 28"/>
            <p:cNvSpPr>
              <a:spLocks noChangeShapeType="1"/>
            </p:cNvSpPr>
            <p:nvPr/>
          </p:nvSpPr>
          <p:spPr bwMode="auto">
            <a:xfrm>
              <a:off x="1951" y="726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70" name="Text Box 29"/>
            <p:cNvSpPr txBox="1">
              <a:spLocks noChangeArrowheads="1"/>
            </p:cNvSpPr>
            <p:nvPr/>
          </p:nvSpPr>
          <p:spPr bwMode="auto">
            <a:xfrm>
              <a:off x="0" y="136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E1</a:t>
              </a:r>
            </a:p>
          </p:txBody>
        </p:sp>
        <p:sp>
          <p:nvSpPr>
            <p:cNvPr id="6171" name="Text Box 30"/>
            <p:cNvSpPr txBox="1">
              <a:spLocks noChangeArrowheads="1"/>
            </p:cNvSpPr>
            <p:nvPr/>
          </p:nvSpPr>
          <p:spPr bwMode="auto">
            <a:xfrm>
              <a:off x="817" y="136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E2</a:t>
              </a:r>
            </a:p>
          </p:txBody>
        </p:sp>
        <p:sp>
          <p:nvSpPr>
            <p:cNvPr id="6172" name="Text Box 31"/>
            <p:cNvSpPr txBox="1">
              <a:spLocks noChangeArrowheads="1"/>
            </p:cNvSpPr>
            <p:nvPr/>
          </p:nvSpPr>
          <p:spPr bwMode="auto">
            <a:xfrm>
              <a:off x="862" y="635"/>
              <a:ext cx="4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R2</a:t>
              </a:r>
            </a:p>
          </p:txBody>
        </p:sp>
        <p:sp>
          <p:nvSpPr>
            <p:cNvPr id="6173" name="Text Box 32"/>
            <p:cNvSpPr txBox="1">
              <a:spLocks noChangeArrowheads="1"/>
            </p:cNvSpPr>
            <p:nvPr/>
          </p:nvSpPr>
          <p:spPr bwMode="auto">
            <a:xfrm>
              <a:off x="1542" y="408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R3</a:t>
              </a:r>
            </a:p>
          </p:txBody>
        </p:sp>
      </p:grpSp>
      <p:grpSp>
        <p:nvGrpSpPr>
          <p:cNvPr id="6174" name="Group 30"/>
          <p:cNvGrpSpPr>
            <a:grpSpLocks/>
          </p:cNvGrpSpPr>
          <p:nvPr/>
        </p:nvGrpSpPr>
        <p:grpSpPr bwMode="auto">
          <a:xfrm>
            <a:off x="5148263" y="1773238"/>
            <a:ext cx="3168650" cy="1800225"/>
            <a:chOff x="0" y="0"/>
            <a:chExt cx="1996" cy="1134"/>
          </a:xfrm>
        </p:grpSpPr>
        <p:sp>
          <p:nvSpPr>
            <p:cNvPr id="6175" name="Text Box 34"/>
            <p:cNvSpPr txBox="1">
              <a:spLocks noChangeArrowheads="1"/>
            </p:cNvSpPr>
            <p:nvPr/>
          </p:nvSpPr>
          <p:spPr bwMode="auto">
            <a:xfrm>
              <a:off x="91" y="635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R1</a:t>
              </a:r>
            </a:p>
          </p:txBody>
        </p:sp>
        <p:sp>
          <p:nvSpPr>
            <p:cNvPr id="6176" name="Line 35"/>
            <p:cNvSpPr>
              <a:spLocks noChangeShapeType="1"/>
            </p:cNvSpPr>
            <p:nvPr/>
          </p:nvSpPr>
          <p:spPr bwMode="auto">
            <a:xfrm>
              <a:off x="409" y="1134"/>
              <a:ext cx="15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77" name="Line 36"/>
            <p:cNvSpPr>
              <a:spLocks noChangeShapeType="1"/>
            </p:cNvSpPr>
            <p:nvPr/>
          </p:nvSpPr>
          <p:spPr bwMode="auto">
            <a:xfrm>
              <a:off x="272" y="318"/>
              <a:ext cx="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78" name="Rectangle 37"/>
            <p:cNvSpPr>
              <a:spLocks noChangeArrowheads="1"/>
            </p:cNvSpPr>
            <p:nvPr/>
          </p:nvSpPr>
          <p:spPr bwMode="auto">
            <a:xfrm>
              <a:off x="363" y="635"/>
              <a:ext cx="90" cy="31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79" name="Line 38"/>
            <p:cNvSpPr>
              <a:spLocks noChangeShapeType="1"/>
            </p:cNvSpPr>
            <p:nvPr/>
          </p:nvSpPr>
          <p:spPr bwMode="auto">
            <a:xfrm flipV="1">
              <a:off x="408" y="408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80" name="Line 39"/>
            <p:cNvSpPr>
              <a:spLocks noChangeShapeType="1"/>
            </p:cNvSpPr>
            <p:nvPr/>
          </p:nvSpPr>
          <p:spPr bwMode="auto">
            <a:xfrm>
              <a:off x="408" y="953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81" name="Line 40"/>
            <p:cNvSpPr>
              <a:spLocks noChangeShapeType="1"/>
            </p:cNvSpPr>
            <p:nvPr/>
          </p:nvSpPr>
          <p:spPr bwMode="auto">
            <a:xfrm>
              <a:off x="363" y="408"/>
              <a:ext cx="9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82" name="Line 41"/>
            <p:cNvSpPr>
              <a:spLocks noChangeShapeType="1"/>
            </p:cNvSpPr>
            <p:nvPr/>
          </p:nvSpPr>
          <p:spPr bwMode="auto">
            <a:xfrm flipV="1">
              <a:off x="408" y="0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83" name="Line 42"/>
            <p:cNvSpPr>
              <a:spLocks noChangeShapeType="1"/>
            </p:cNvSpPr>
            <p:nvPr/>
          </p:nvSpPr>
          <p:spPr bwMode="auto">
            <a:xfrm>
              <a:off x="409" y="0"/>
              <a:ext cx="15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84" name="Rectangle 43"/>
            <p:cNvSpPr>
              <a:spLocks noChangeArrowheads="1"/>
            </p:cNvSpPr>
            <p:nvPr/>
          </p:nvSpPr>
          <p:spPr bwMode="auto">
            <a:xfrm>
              <a:off x="1134" y="408"/>
              <a:ext cx="90" cy="31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85" name="Line 44"/>
            <p:cNvSpPr>
              <a:spLocks noChangeShapeType="1"/>
            </p:cNvSpPr>
            <p:nvPr/>
          </p:nvSpPr>
          <p:spPr bwMode="auto">
            <a:xfrm>
              <a:off x="1179" y="725"/>
              <a:ext cx="0" cy="40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86" name="Line 45"/>
            <p:cNvSpPr>
              <a:spLocks noChangeShapeType="1"/>
            </p:cNvSpPr>
            <p:nvPr/>
          </p:nvSpPr>
          <p:spPr bwMode="auto">
            <a:xfrm flipV="1">
              <a:off x="1179" y="0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87" name="Rectangle 46"/>
            <p:cNvSpPr>
              <a:spLocks noChangeArrowheads="1"/>
            </p:cNvSpPr>
            <p:nvPr/>
          </p:nvSpPr>
          <p:spPr bwMode="auto">
            <a:xfrm>
              <a:off x="1905" y="408"/>
              <a:ext cx="90" cy="31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88" name="Line 47"/>
            <p:cNvSpPr>
              <a:spLocks noChangeShapeType="1"/>
            </p:cNvSpPr>
            <p:nvPr/>
          </p:nvSpPr>
          <p:spPr bwMode="auto">
            <a:xfrm flipV="1">
              <a:off x="1951" y="0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89" name="Line 48"/>
            <p:cNvSpPr>
              <a:spLocks noChangeShapeType="1"/>
            </p:cNvSpPr>
            <p:nvPr/>
          </p:nvSpPr>
          <p:spPr bwMode="auto">
            <a:xfrm>
              <a:off x="1951" y="726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90" name="Text Box 49"/>
            <p:cNvSpPr txBox="1">
              <a:spLocks noChangeArrowheads="1"/>
            </p:cNvSpPr>
            <p:nvPr/>
          </p:nvSpPr>
          <p:spPr bwMode="auto">
            <a:xfrm>
              <a:off x="0" y="136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E</a:t>
              </a:r>
            </a:p>
          </p:txBody>
        </p:sp>
        <p:sp>
          <p:nvSpPr>
            <p:cNvPr id="6191" name="Text Box 50"/>
            <p:cNvSpPr txBox="1">
              <a:spLocks noChangeArrowheads="1"/>
            </p:cNvSpPr>
            <p:nvPr/>
          </p:nvSpPr>
          <p:spPr bwMode="auto">
            <a:xfrm>
              <a:off x="862" y="408"/>
              <a:ext cx="4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R2</a:t>
              </a:r>
            </a:p>
          </p:txBody>
        </p:sp>
        <p:sp>
          <p:nvSpPr>
            <p:cNvPr id="6192" name="Text Box 51"/>
            <p:cNvSpPr txBox="1">
              <a:spLocks noChangeArrowheads="1"/>
            </p:cNvSpPr>
            <p:nvPr/>
          </p:nvSpPr>
          <p:spPr bwMode="auto">
            <a:xfrm>
              <a:off x="1633" y="454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R3</a:t>
              </a:r>
            </a:p>
          </p:txBody>
        </p:sp>
      </p:grpSp>
      <p:sp>
        <p:nvSpPr>
          <p:cNvPr id="6194" name="Text Box 50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6195" name="Text Box 51"/>
          <p:cNvSpPr txBox="1">
            <a:spLocks noChangeArrowheads="1"/>
          </p:cNvSpPr>
          <p:nvPr/>
        </p:nvSpPr>
        <p:spPr bwMode="auto">
          <a:xfrm>
            <a:off x="810196" y="260648"/>
            <a:ext cx="5706020" cy="62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1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800" dirty="0"/>
              <a:t>1</a:t>
            </a:r>
            <a:r>
              <a:rPr lang="zh-CN" altLang="en-US" sz="2800" dirty="0"/>
              <a:t>、基尔霍夫两个定律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1536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9" y="8554"/>
            <a:ext cx="6677363" cy="77724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微软雅黑" pitchFamily="34" charset="-122"/>
              </a:rPr>
              <a:t>3 </a:t>
            </a:r>
            <a:r>
              <a:rPr lang="zh-CN" altLang="en-US" sz="3600" dirty="0" smtClean="0">
                <a:latin typeface="微软雅黑" pitchFamily="34" charset="-122"/>
              </a:rPr>
              <a:t>放大电路的主要性能指标</a:t>
            </a:r>
            <a:endParaRPr lang="zh-CN" altLang="en-US" sz="3600" dirty="0">
              <a:latin typeface="微软雅黑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66775" y="927100"/>
            <a:ext cx="3173413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800" b="1">
                <a:solidFill>
                  <a:srgbClr val="000000"/>
                </a:solidFill>
                <a:ea typeface="宋体" pitchFamily="2" charset="-122"/>
              </a:rPr>
              <a:t>5. </a:t>
            </a:r>
            <a:r>
              <a:rPr lang="zh-CN" altLang="en-US" sz="2800" b="1">
                <a:solidFill>
                  <a:srgbClr val="000000"/>
                </a:solidFill>
                <a:ea typeface="宋体" pitchFamily="2" charset="-122"/>
              </a:rPr>
              <a:t>非线性失真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968400" y="1524000"/>
            <a:ext cx="3063875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000" b="1"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由元器件非线性特性引起的失真。</a:t>
            </a: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327175" y="2403475"/>
            <a:ext cx="2516188" cy="4270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zh-CN" altLang="en-US" sz="2000" b="1">
                <a:latin typeface="宋体" pitchFamily="2" charset="-122"/>
                <a:ea typeface="宋体" pitchFamily="2" charset="-122"/>
              </a:rPr>
              <a:t>非线性失真系数</a:t>
            </a:r>
            <a:r>
              <a:rPr lang="en-US" altLang="zh-CN" sz="2000" b="1">
                <a:latin typeface="宋体" pitchFamily="2" charset="-122"/>
                <a:ea typeface="宋体" pitchFamily="2" charset="-122"/>
              </a:rPr>
              <a:t>:</a:t>
            </a:r>
            <a:endParaRPr lang="en-US" altLang="zh-CN" sz="2000" b="1">
              <a:ea typeface="宋体" pitchFamily="2" charset="-122"/>
            </a:endParaRPr>
          </a:p>
        </p:txBody>
      </p:sp>
      <p:graphicFrame>
        <p:nvGraphicFramePr>
          <p:cNvPr id="19" name="Object 9"/>
          <p:cNvGraphicFramePr>
            <a:graphicFrameLocks noChangeAspect="1"/>
          </p:cNvGraphicFramePr>
          <p:nvPr/>
        </p:nvGraphicFramePr>
        <p:xfrm>
          <a:off x="1498625" y="2960688"/>
          <a:ext cx="2882900" cy="153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Equation" r:id="rId3" imgW="1295280" imgH="698400" progId="Equation.3">
                  <p:embed/>
                </p:oleObj>
              </mc:Choice>
              <mc:Fallback>
                <p:oleObj name="Equation" r:id="rId3" imgW="1295280" imgH="698400" progId="Equation.3">
                  <p:embed/>
                  <p:pic>
                    <p:nvPicPr>
                      <p:cNvPr id="1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25" y="2960688"/>
                        <a:ext cx="2882900" cy="153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965225" y="4572000"/>
            <a:ext cx="4191000" cy="11874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rgbClr val="0000FF"/>
              </a:buClr>
              <a:buSzPct val="85000"/>
              <a:buFont typeface="Monotype Sorts" pitchFamily="2" charset="2"/>
              <a:buNone/>
            </a:pPr>
            <a:r>
              <a:rPr lang="en-US" altLang="zh-CN" sz="2000" b="1" i="1">
                <a:ea typeface="宋体" pitchFamily="2" charset="-122"/>
              </a:rPr>
              <a:t>        V</a:t>
            </a:r>
            <a:r>
              <a:rPr lang="en-US" altLang="zh-CN" sz="2000" b="1" baseline="-25000">
                <a:ea typeface="宋体" pitchFamily="2" charset="-122"/>
              </a:rPr>
              <a:t>o1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是输出电压信号基波分量的有效值，</a:t>
            </a:r>
            <a:r>
              <a:rPr lang="en-US" altLang="zh-CN" sz="2000" b="1" i="1">
                <a:ea typeface="宋体" pitchFamily="2" charset="-122"/>
              </a:rPr>
              <a:t>V</a:t>
            </a:r>
            <a:r>
              <a:rPr lang="en-US" altLang="zh-CN" sz="2000" b="1" baseline="-25000">
                <a:ea typeface="宋体" pitchFamily="2" charset="-122"/>
              </a:rPr>
              <a:t>o</a:t>
            </a:r>
            <a:r>
              <a:rPr lang="en-US" altLang="zh-CN" sz="2000" b="1" i="1" baseline="-25000">
                <a:ea typeface="宋体" pitchFamily="2" charset="-122"/>
              </a:rPr>
              <a:t>k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是高次谐波分量的有效值，</a:t>
            </a:r>
            <a:r>
              <a:rPr lang="en-US" altLang="zh-CN" sz="2000" b="1" i="1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000" b="1">
                <a:latin typeface="宋体" pitchFamily="2" charset="-122"/>
                <a:ea typeface="宋体" pitchFamily="2" charset="-122"/>
              </a:rPr>
              <a:t>为正整数。</a:t>
            </a:r>
          </a:p>
        </p:txBody>
      </p:sp>
      <p:pic>
        <p:nvPicPr>
          <p:cNvPr id="21" name="Picture 11" descr="未标题-2 拷贝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7688" y="981075"/>
            <a:ext cx="2787650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2" descr="未标题-4 拷贝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2150" y="3500438"/>
            <a:ext cx="25971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058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20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324350"/>
            <a:ext cx="9144000" cy="5734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4820" name="组合 3"/>
          <p:cNvGrpSpPr>
            <a:grpSpLocks/>
          </p:cNvGrpSpPr>
          <p:nvPr/>
        </p:nvGrpSpPr>
        <p:grpSpPr bwMode="auto">
          <a:xfrm>
            <a:off x="0" y="0"/>
            <a:ext cx="9144000" cy="2737486"/>
            <a:chOff x="0" y="0"/>
            <a:chExt cx="9144000" cy="2281238"/>
          </a:xfrm>
        </p:grpSpPr>
        <p:pic>
          <p:nvPicPr>
            <p:cNvPr id="34822" name="图片 7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9144000" cy="228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3" name="图片 2"/>
            <p:cNvPicPr>
              <a:picLocks noChangeAspect="1"/>
            </p:cNvPicPr>
            <p:nvPr/>
          </p:nvPicPr>
          <p:blipFill>
            <a:blip r:embed="rId4" cstate="print"/>
            <a:srcRect l="13800" t="33321" r="10944" b="39386"/>
            <a:stretch>
              <a:fillRect/>
            </a:stretch>
          </p:blipFill>
          <p:spPr bwMode="auto">
            <a:xfrm>
              <a:off x="1" y="72991"/>
              <a:ext cx="2987824" cy="574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6">
            <a:extLst>
              <a:ext uri="{FF2B5EF4-FFF2-40B4-BE49-F238E27FC236}">
                <a16:creationId xmlns:a16="http://schemas.microsoft.com/office/drawing/2014/main" id="{0A9ED7A9-CAAE-4C6B-8CD1-2B42EE1C8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472" y="2928934"/>
            <a:ext cx="8229600" cy="1139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-윤고딕160" pitchFamily="18" charset="-127"/>
                <a:ea typeface="-윤고딕160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-윤고딕160" pitchFamily="18" charset="-127"/>
                <a:ea typeface="-윤고딕160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-윤고딕160" pitchFamily="18" charset="-127"/>
                <a:ea typeface="-윤고딕160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-윤고딕160" pitchFamily="18" charset="-127"/>
                <a:ea typeface="-윤고딕160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-윤고딕160" pitchFamily="18" charset="-127"/>
                <a:ea typeface="-윤고딕160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-윤고딕160" pitchFamily="18" charset="-127"/>
                <a:ea typeface="-윤고딕160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-윤고딕160" pitchFamily="18" charset="-127"/>
                <a:ea typeface="-윤고딕160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-윤고딕160" pitchFamily="18" charset="-127"/>
                <a:ea typeface="-윤고딕160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zh-CN" b="1" kern="0" dirty="0" smtClean="0">
                <a:solidFill>
                  <a:srgbClr val="99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End</a:t>
            </a:r>
            <a:endParaRPr lang="zh-CN" altLang="en-US" b="1" kern="0" dirty="0">
              <a:solidFill>
                <a:srgbClr val="99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88" y="404813"/>
            <a:ext cx="5545137" cy="331311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3399"/>
                </a:solidFill>
                <a:latin typeface="宋体" panose="02010600030101010101" pitchFamily="2" charset="-122"/>
              </a:rPr>
              <a:t>       </a:t>
            </a:r>
            <a:r>
              <a:rPr lang="zh-CN" altLang="en-US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</a:rPr>
              <a:t>基尔霍夫定律给出了分析这类复杂电路的方法。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>
              <a:solidFill>
                <a:srgbClr val="0033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>
                <a:latin typeface="宋体" panose="02010600030101010101" pitchFamily="2" charset="-122"/>
              </a:rPr>
              <a:t>     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基尔霍夫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(Gustav Robert Kirchhoff)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简介：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zh-CN" sz="2400">
                <a:latin typeface="楷体_GB2312" pitchFamily="49" charset="-122"/>
                <a:ea typeface="楷体_GB2312" pitchFamily="49" charset="-122"/>
              </a:rPr>
              <a:t>德国著名物理学家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zh-CN" sz="2400">
                <a:latin typeface="楷体_GB2312" pitchFamily="49" charset="-122"/>
                <a:ea typeface="楷体_GB2312" pitchFamily="49" charset="-122"/>
              </a:rPr>
              <a:t>化学家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、天文家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1824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～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1887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。1845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年发表了</a:t>
            </a:r>
            <a:r>
              <a:rPr lang="zh-CN" altLang="zh-CN" sz="2400">
                <a:latin typeface="楷体_GB2312" pitchFamily="49" charset="-122"/>
                <a:ea typeface="楷体_GB2312" pitchFamily="49" charset="-122"/>
              </a:rPr>
              <a:t>基尔霍夫定律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，发展了欧姆定律，对电路理论具有重大作用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zh-CN" sz="2400">
                <a:latin typeface="楷体_GB2312" pitchFamily="49" charset="-122"/>
                <a:ea typeface="楷体_GB2312" pitchFamily="49" charset="-122"/>
              </a:rPr>
              <a:t>其后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zh-CN" altLang="zh-CN" sz="2400">
                <a:latin typeface="楷体_GB2312" pitchFamily="49" charset="-122"/>
                <a:ea typeface="楷体_GB2312" pitchFamily="49" charset="-122"/>
              </a:rPr>
              <a:t>一位化学家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本生</a:t>
            </a:r>
            <a:r>
              <a:rPr lang="zh-CN" altLang="zh-CN" sz="2400">
                <a:latin typeface="楷体_GB2312" pitchFamily="49" charset="-122"/>
                <a:ea typeface="楷体_GB2312" pitchFamily="49" charset="-122"/>
              </a:rPr>
              <a:t>共同创立光谱分析学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并发现了铯和锶两种元素，贡献卓著。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>
                <a:latin typeface="宋体" panose="02010600030101010101" pitchFamily="2" charset="-122"/>
              </a:rPr>
              <a:t>      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68313" y="4581525"/>
            <a:ext cx="8315325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19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世纪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40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年代，电气技术的发展使电路变得越来越复杂，不能用串、并联电路的公式解决。刚从德国哥尼斯堡大学毕业，年仅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21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岁的基尔霍夫在他的第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篇论文中提出了适用于这种网络状电路计算的两个定律，即著名的基尔霍夫定律。该定律能够迅速地求解任何复杂电路，从而成功地解决了阻碍电气技术发展的难题。</a:t>
            </a:r>
          </a:p>
        </p:txBody>
      </p:sp>
      <p:pic>
        <p:nvPicPr>
          <p:cNvPr id="7172" name="Picture 4" descr="115822260000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188913"/>
            <a:ext cx="3275012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27362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600200"/>
            <a:ext cx="8232775" cy="45259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一、复杂电路的几个概念</a:t>
            </a:r>
          </a:p>
          <a:p>
            <a:pPr>
              <a:buFontTx/>
              <a:buNone/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二、基尔霍夫定律</a:t>
            </a:r>
          </a:p>
          <a:p>
            <a:pPr>
              <a:buFontTx/>
              <a:buNone/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    （一）基尔霍夫第一（电流）定律</a:t>
            </a:r>
          </a:p>
          <a:p>
            <a:pPr>
              <a:buFontTx/>
              <a:buNone/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    （二）基尔霍夫第二（电压）定律</a:t>
            </a:r>
          </a:p>
          <a:p>
            <a:pPr>
              <a:buFontTx/>
              <a:buNone/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三、支路电流法</a:t>
            </a:r>
          </a:p>
          <a:p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195" name="AutoShape 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3467100" cy="1143000"/>
          </a:xfrm>
          <a:prstGeom prst="rightArrow">
            <a:avLst>
              <a:gd name="adj1" fmla="val 50000"/>
              <a:gd name="adj2" fmla="val 75833"/>
            </a:avLst>
          </a:prstGeom>
          <a:solidFill>
            <a:schemeClr val="accent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altLang="zh-CN" sz="4000" b="1"/>
              <a:t> </a:t>
            </a:r>
            <a:r>
              <a:rPr lang="zh-CN" altLang="en-US" sz="4000">
                <a:ea typeface="楷体_GB2312" pitchFamily="49" charset="-122"/>
              </a:rPr>
              <a:t>新课内容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5017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042988" y="476250"/>
            <a:ext cx="7561262" cy="6223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一、复杂电路中的几个基本概念</a:t>
            </a:r>
          </a:p>
        </p:txBody>
      </p:sp>
      <p:sp>
        <p:nvSpPr>
          <p:cNvPr id="9219" name="Text Box 6"/>
          <p:cNvSpPr txBox="1">
            <a:spLocks noChangeArrowheads="1"/>
          </p:cNvSpPr>
          <p:nvPr/>
        </p:nvSpPr>
        <p:spPr bwMode="auto">
          <a:xfrm>
            <a:off x="395288" y="1484313"/>
            <a:ext cx="53292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、支路：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由一个或几个元件首尾相接构成的无分支电路。</a:t>
            </a:r>
          </a:p>
        </p:txBody>
      </p:sp>
      <p:sp>
        <p:nvSpPr>
          <p:cNvPr id="9220" name="Text Box 7"/>
          <p:cNvSpPr txBox="1">
            <a:spLocks noChangeArrowheads="1"/>
          </p:cNvSpPr>
          <p:nvPr/>
        </p:nvSpPr>
        <p:spPr bwMode="auto">
          <a:xfrm>
            <a:off x="1008063" y="2924175"/>
            <a:ext cx="349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右图中有</a:t>
            </a:r>
            <a:r>
              <a:rPr kumimoji="0" lang="zh-CN" altLang="en-US" sz="2400" b="0" i="0" u="sng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条支路：</a:t>
            </a:r>
          </a:p>
        </p:txBody>
      </p:sp>
      <p:sp>
        <p:nvSpPr>
          <p:cNvPr id="9221" name="Text Box 8"/>
          <p:cNvSpPr txBox="1">
            <a:spLocks noChangeArrowheads="1"/>
          </p:cNvSpPr>
          <p:nvPr/>
        </p:nvSpPr>
        <p:spPr bwMode="auto">
          <a:xfrm>
            <a:off x="1008063" y="3429000"/>
            <a:ext cx="349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E</a:t>
            </a:r>
            <a:r>
              <a:rPr kumimoji="0" lang="en-US" altLang="zh-CN" sz="2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2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串联构成一条支路</a:t>
            </a:r>
          </a:p>
        </p:txBody>
      </p:sp>
      <p:sp>
        <p:nvSpPr>
          <p:cNvPr id="9222" name="Text Box 11"/>
          <p:cNvSpPr txBox="1">
            <a:spLocks noChangeArrowheads="1"/>
          </p:cNvSpPr>
          <p:nvPr/>
        </p:nvSpPr>
        <p:spPr bwMode="auto">
          <a:xfrm>
            <a:off x="1008063" y="3933825"/>
            <a:ext cx="370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E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串联构成一条支路</a:t>
            </a:r>
          </a:p>
        </p:txBody>
      </p:sp>
      <p:sp>
        <p:nvSpPr>
          <p:cNvPr id="9223" name="Text Box 12"/>
          <p:cNvSpPr txBox="1">
            <a:spLocks noChangeArrowheads="1"/>
          </p:cNvSpPr>
          <p:nvPr/>
        </p:nvSpPr>
        <p:spPr bwMode="auto">
          <a:xfrm>
            <a:off x="1008063" y="4508500"/>
            <a:ext cx="3203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单独构成另一条支路</a:t>
            </a:r>
          </a:p>
        </p:txBody>
      </p:sp>
      <p:sp>
        <p:nvSpPr>
          <p:cNvPr id="9224" name="Text Box 13"/>
          <p:cNvSpPr txBox="1">
            <a:spLocks noChangeArrowheads="1"/>
          </p:cNvSpPr>
          <p:nvPr/>
        </p:nvSpPr>
        <p:spPr bwMode="auto">
          <a:xfrm>
            <a:off x="2268538" y="2852738"/>
            <a:ext cx="504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</a:p>
        </p:txBody>
      </p:sp>
      <p:sp>
        <p:nvSpPr>
          <p:cNvPr id="9225" name="Line 14"/>
          <p:cNvSpPr>
            <a:spLocks noChangeShapeType="1"/>
          </p:cNvSpPr>
          <p:nvPr/>
        </p:nvSpPr>
        <p:spPr bwMode="auto">
          <a:xfrm>
            <a:off x="6156325" y="3500438"/>
            <a:ext cx="2447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6" name="Line 15"/>
          <p:cNvSpPr>
            <a:spLocks noChangeShapeType="1"/>
          </p:cNvSpPr>
          <p:nvPr/>
        </p:nvSpPr>
        <p:spPr bwMode="auto">
          <a:xfrm>
            <a:off x="6156325" y="1700213"/>
            <a:ext cx="2447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227" name="Group 11"/>
          <p:cNvGrpSpPr>
            <a:grpSpLocks/>
          </p:cNvGrpSpPr>
          <p:nvPr/>
        </p:nvGrpSpPr>
        <p:grpSpPr bwMode="auto">
          <a:xfrm>
            <a:off x="5651500" y="1700213"/>
            <a:ext cx="863600" cy="1800225"/>
            <a:chOff x="0" y="0"/>
            <a:chExt cx="544" cy="1134"/>
          </a:xfrm>
        </p:grpSpPr>
        <p:sp>
          <p:nvSpPr>
            <p:cNvPr id="9228" name="Text Box 17"/>
            <p:cNvSpPr txBox="1">
              <a:spLocks noChangeArrowheads="1"/>
            </p:cNvSpPr>
            <p:nvPr/>
          </p:nvSpPr>
          <p:spPr bwMode="auto">
            <a:xfrm>
              <a:off x="0" y="635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grpSp>
          <p:nvGrpSpPr>
            <p:cNvPr id="9229" name="Group 13"/>
            <p:cNvGrpSpPr>
              <a:grpSpLocks/>
            </p:cNvGrpSpPr>
            <p:nvPr/>
          </p:nvGrpSpPr>
          <p:grpSpPr bwMode="auto">
            <a:xfrm>
              <a:off x="181" y="0"/>
              <a:ext cx="272" cy="1134"/>
              <a:chOff x="0" y="0"/>
              <a:chExt cx="272" cy="1134"/>
            </a:xfrm>
          </p:grpSpPr>
          <p:sp>
            <p:nvSpPr>
              <p:cNvPr id="9230" name="Line 19"/>
              <p:cNvSpPr>
                <a:spLocks noChangeShapeType="1"/>
              </p:cNvSpPr>
              <p:nvPr/>
            </p:nvSpPr>
            <p:spPr bwMode="auto">
              <a:xfrm>
                <a:off x="0" y="318"/>
                <a:ext cx="2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9231" name="Group 15"/>
              <p:cNvGrpSpPr>
                <a:grpSpLocks/>
              </p:cNvGrpSpPr>
              <p:nvPr/>
            </p:nvGrpSpPr>
            <p:grpSpPr bwMode="auto">
              <a:xfrm>
                <a:off x="91" y="0"/>
                <a:ext cx="90" cy="1134"/>
                <a:chOff x="0" y="0"/>
                <a:chExt cx="90" cy="1134"/>
              </a:xfrm>
            </p:grpSpPr>
            <p:sp>
              <p:nvSpPr>
                <p:cNvPr id="9232" name="Rectangle 21"/>
                <p:cNvSpPr>
                  <a:spLocks noChangeArrowheads="1"/>
                </p:cNvSpPr>
                <p:nvPr/>
              </p:nvSpPr>
              <p:spPr bwMode="auto">
                <a:xfrm>
                  <a:off x="0" y="635"/>
                  <a:ext cx="90" cy="318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33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5" y="408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34" name="Line 23"/>
                <p:cNvSpPr>
                  <a:spLocks noChangeShapeType="1"/>
                </p:cNvSpPr>
                <p:nvPr/>
              </p:nvSpPr>
              <p:spPr bwMode="auto">
                <a:xfrm>
                  <a:off x="45" y="953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35" name="Line 24"/>
                <p:cNvSpPr>
                  <a:spLocks noChangeShapeType="1"/>
                </p:cNvSpPr>
                <p:nvPr/>
              </p:nvSpPr>
              <p:spPr bwMode="auto">
                <a:xfrm>
                  <a:off x="0" y="408"/>
                  <a:ext cx="9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36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45" y="0"/>
                  <a:ext cx="0" cy="3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9237" name="Text Box 26"/>
            <p:cNvSpPr txBox="1">
              <a:spLocks noChangeArrowheads="1"/>
            </p:cNvSpPr>
            <p:nvPr/>
          </p:nvSpPr>
          <p:spPr bwMode="auto">
            <a:xfrm>
              <a:off x="45" y="91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E</a:t>
              </a:r>
              <a:r>
                <a:rPr kumimoji="0" lang="en-US" altLang="zh-CN" sz="16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</p:grpSp>
      <p:grpSp>
        <p:nvGrpSpPr>
          <p:cNvPr id="9238" name="Group 22"/>
          <p:cNvGrpSpPr>
            <a:grpSpLocks/>
          </p:cNvGrpSpPr>
          <p:nvPr/>
        </p:nvGrpSpPr>
        <p:grpSpPr bwMode="auto">
          <a:xfrm>
            <a:off x="6875463" y="1700213"/>
            <a:ext cx="863600" cy="1800225"/>
            <a:chOff x="0" y="0"/>
            <a:chExt cx="544" cy="1134"/>
          </a:xfrm>
        </p:grpSpPr>
        <p:sp>
          <p:nvSpPr>
            <p:cNvPr id="9239" name="Line 28"/>
            <p:cNvSpPr>
              <a:spLocks noChangeShapeType="1"/>
            </p:cNvSpPr>
            <p:nvPr/>
          </p:nvSpPr>
          <p:spPr bwMode="auto">
            <a:xfrm>
              <a:off x="317" y="953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40" name="Line 29"/>
            <p:cNvSpPr>
              <a:spLocks noChangeShapeType="1"/>
            </p:cNvSpPr>
            <p:nvPr/>
          </p:nvSpPr>
          <p:spPr bwMode="auto">
            <a:xfrm flipV="1">
              <a:off x="317" y="0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241" name="Group 25"/>
            <p:cNvGrpSpPr>
              <a:grpSpLocks/>
            </p:cNvGrpSpPr>
            <p:nvPr/>
          </p:nvGrpSpPr>
          <p:grpSpPr bwMode="auto">
            <a:xfrm>
              <a:off x="0" y="91"/>
              <a:ext cx="544" cy="862"/>
              <a:chOff x="0" y="0"/>
              <a:chExt cx="544" cy="862"/>
            </a:xfrm>
          </p:grpSpPr>
          <p:sp>
            <p:nvSpPr>
              <p:cNvPr id="9242" name="Line 31"/>
              <p:cNvSpPr>
                <a:spLocks noChangeShapeType="1"/>
              </p:cNvSpPr>
              <p:nvPr/>
            </p:nvSpPr>
            <p:spPr bwMode="auto">
              <a:xfrm>
                <a:off x="182" y="227"/>
                <a:ext cx="2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43" name="Rectangle 32"/>
              <p:cNvSpPr>
                <a:spLocks noChangeArrowheads="1"/>
              </p:cNvSpPr>
              <p:nvPr/>
            </p:nvSpPr>
            <p:spPr bwMode="auto">
              <a:xfrm>
                <a:off x="272" y="544"/>
                <a:ext cx="90" cy="31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44" name="Line 33"/>
              <p:cNvSpPr>
                <a:spLocks noChangeShapeType="1"/>
              </p:cNvSpPr>
              <p:nvPr/>
            </p:nvSpPr>
            <p:spPr bwMode="auto">
              <a:xfrm flipV="1">
                <a:off x="317" y="317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45" name="Line 34"/>
              <p:cNvSpPr>
                <a:spLocks noChangeShapeType="1"/>
              </p:cNvSpPr>
              <p:nvPr/>
            </p:nvSpPr>
            <p:spPr bwMode="auto">
              <a:xfrm>
                <a:off x="272" y="317"/>
                <a:ext cx="9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46" name="Text Box 35"/>
              <p:cNvSpPr txBox="1">
                <a:spLocks noChangeArrowheads="1"/>
              </p:cNvSpPr>
              <p:nvPr/>
            </p:nvSpPr>
            <p:spPr bwMode="auto">
              <a:xfrm>
                <a:off x="45" y="0"/>
                <a:ext cx="49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E</a:t>
                </a:r>
                <a:r>
                  <a:rPr kumimoji="0" lang="en-US" altLang="zh-CN" sz="16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</a:p>
            </p:txBody>
          </p:sp>
          <p:sp>
            <p:nvSpPr>
              <p:cNvPr id="9247" name="Text Box 36"/>
              <p:cNvSpPr txBox="1">
                <a:spLocks noChangeArrowheads="1"/>
              </p:cNvSpPr>
              <p:nvPr/>
            </p:nvSpPr>
            <p:spPr bwMode="auto">
              <a:xfrm>
                <a:off x="0" y="544"/>
                <a:ext cx="40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16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9248" name="Group 32"/>
          <p:cNvGrpSpPr>
            <a:grpSpLocks/>
          </p:cNvGrpSpPr>
          <p:nvPr/>
        </p:nvGrpSpPr>
        <p:grpSpPr bwMode="auto">
          <a:xfrm>
            <a:off x="8101013" y="1700213"/>
            <a:ext cx="647700" cy="1800225"/>
            <a:chOff x="0" y="0"/>
            <a:chExt cx="408" cy="1134"/>
          </a:xfrm>
        </p:grpSpPr>
        <p:sp>
          <p:nvSpPr>
            <p:cNvPr id="9249" name="Rectangle 38"/>
            <p:cNvSpPr>
              <a:spLocks noChangeArrowheads="1"/>
            </p:cNvSpPr>
            <p:nvPr/>
          </p:nvSpPr>
          <p:spPr bwMode="auto">
            <a:xfrm>
              <a:off x="271" y="408"/>
              <a:ext cx="90" cy="31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50" name="Line 39"/>
            <p:cNvSpPr>
              <a:spLocks noChangeShapeType="1"/>
            </p:cNvSpPr>
            <p:nvPr/>
          </p:nvSpPr>
          <p:spPr bwMode="auto">
            <a:xfrm flipV="1">
              <a:off x="317" y="0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51" name="Line 40"/>
            <p:cNvSpPr>
              <a:spLocks noChangeShapeType="1"/>
            </p:cNvSpPr>
            <p:nvPr/>
          </p:nvSpPr>
          <p:spPr bwMode="auto">
            <a:xfrm>
              <a:off x="317" y="726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52" name="Text Box 41"/>
            <p:cNvSpPr txBox="1">
              <a:spLocks noChangeArrowheads="1"/>
            </p:cNvSpPr>
            <p:nvPr/>
          </p:nvSpPr>
          <p:spPr bwMode="auto">
            <a:xfrm>
              <a:off x="0" y="454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6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</p:grpSp>
      <p:grpSp>
        <p:nvGrpSpPr>
          <p:cNvPr id="9253" name="Group 37"/>
          <p:cNvGrpSpPr>
            <a:grpSpLocks/>
          </p:cNvGrpSpPr>
          <p:nvPr/>
        </p:nvGrpSpPr>
        <p:grpSpPr bwMode="auto">
          <a:xfrm>
            <a:off x="7235825" y="1268413"/>
            <a:ext cx="649288" cy="504825"/>
            <a:chOff x="0" y="0"/>
            <a:chExt cx="409" cy="318"/>
          </a:xfrm>
        </p:grpSpPr>
        <p:sp>
          <p:nvSpPr>
            <p:cNvPr id="9254" name="Oval 43"/>
            <p:cNvSpPr>
              <a:spLocks noChangeArrowheads="1"/>
            </p:cNvSpPr>
            <p:nvPr/>
          </p:nvSpPr>
          <p:spPr bwMode="auto">
            <a:xfrm>
              <a:off x="45" y="227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55" name="Text Box 44"/>
            <p:cNvSpPr txBox="1">
              <a:spLocks noChangeArrowheads="1"/>
            </p:cNvSpPr>
            <p:nvPr/>
          </p:nvSpPr>
          <p:spPr bwMode="auto">
            <a:xfrm>
              <a:off x="0" y="0"/>
              <a:ext cx="4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</p:grpSp>
      <p:grpSp>
        <p:nvGrpSpPr>
          <p:cNvPr id="9256" name="Group 40"/>
          <p:cNvGrpSpPr>
            <a:grpSpLocks/>
          </p:cNvGrpSpPr>
          <p:nvPr/>
        </p:nvGrpSpPr>
        <p:grpSpPr bwMode="auto">
          <a:xfrm>
            <a:off x="7235825" y="3429000"/>
            <a:ext cx="935038" cy="511175"/>
            <a:chOff x="0" y="0"/>
            <a:chExt cx="589" cy="322"/>
          </a:xfrm>
        </p:grpSpPr>
        <p:sp>
          <p:nvSpPr>
            <p:cNvPr id="9257" name="Oval 46"/>
            <p:cNvSpPr>
              <a:spLocks noChangeArrowheads="1"/>
            </p:cNvSpPr>
            <p:nvPr/>
          </p:nvSpPr>
          <p:spPr bwMode="auto">
            <a:xfrm>
              <a:off x="46" y="0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58" name="Text Box 47"/>
            <p:cNvSpPr txBox="1">
              <a:spLocks noChangeArrowheads="1"/>
            </p:cNvSpPr>
            <p:nvPr/>
          </p:nvSpPr>
          <p:spPr bwMode="auto">
            <a:xfrm>
              <a:off x="0" y="91"/>
              <a:ext cx="5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</p:grpSp>
      <p:sp>
        <p:nvSpPr>
          <p:cNvPr id="9259" name="AutoShape 67"/>
          <p:cNvSpPr>
            <a:spLocks noChangeArrowheads="1"/>
          </p:cNvSpPr>
          <p:nvPr/>
        </p:nvSpPr>
        <p:spPr bwMode="auto">
          <a:xfrm>
            <a:off x="684213" y="5229225"/>
            <a:ext cx="1150937" cy="792163"/>
          </a:xfrm>
          <a:prstGeom prst="notchedRightArrow">
            <a:avLst>
              <a:gd name="adj1" fmla="val 50000"/>
              <a:gd name="adj2" fmla="val 363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思考</a:t>
            </a:r>
          </a:p>
        </p:txBody>
      </p:sp>
      <p:sp>
        <p:nvSpPr>
          <p:cNvPr id="9260" name="Text Box 68"/>
          <p:cNvSpPr txBox="1">
            <a:spLocks noChangeArrowheads="1"/>
          </p:cNvSpPr>
          <p:nvPr/>
        </p:nvSpPr>
        <p:spPr bwMode="auto">
          <a:xfrm>
            <a:off x="1925638" y="5373688"/>
            <a:ext cx="4033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同一支路中的电流有什么关系？</a:t>
            </a:r>
          </a:p>
        </p:txBody>
      </p:sp>
      <p:sp>
        <p:nvSpPr>
          <p:cNvPr id="9262" name="Text Box 46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9263" name="Text Box 47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59248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/>
      <p:bldP spid="9222" grpId="0"/>
      <p:bldP spid="9223" grpId="0"/>
      <p:bldP spid="9224" grpId="0"/>
      <p:bldP spid="9259" grpId="0" animBg="1"/>
      <p:bldP spid="92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5"/>
          <p:cNvSpPr txBox="1">
            <a:spLocks noChangeArrowheads="1"/>
          </p:cNvSpPr>
          <p:nvPr/>
        </p:nvSpPr>
        <p:spPr bwMode="auto">
          <a:xfrm>
            <a:off x="360363" y="1052513"/>
            <a:ext cx="58324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、节点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：三条或三条以上支路的汇交点。</a:t>
            </a:r>
          </a:p>
        </p:txBody>
      </p:sp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5651500" y="1700213"/>
            <a:ext cx="863600" cy="1800225"/>
            <a:chOff x="0" y="0"/>
            <a:chExt cx="544" cy="1134"/>
          </a:xfrm>
        </p:grpSpPr>
        <p:sp>
          <p:nvSpPr>
            <p:cNvPr id="10244" name="Text Box 17"/>
            <p:cNvSpPr txBox="1">
              <a:spLocks noChangeArrowheads="1"/>
            </p:cNvSpPr>
            <p:nvPr/>
          </p:nvSpPr>
          <p:spPr bwMode="auto">
            <a:xfrm>
              <a:off x="0" y="635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grpSp>
          <p:nvGrpSpPr>
            <p:cNvPr id="10245" name="Group 5"/>
            <p:cNvGrpSpPr>
              <a:grpSpLocks/>
            </p:cNvGrpSpPr>
            <p:nvPr/>
          </p:nvGrpSpPr>
          <p:grpSpPr bwMode="auto">
            <a:xfrm>
              <a:off x="181" y="0"/>
              <a:ext cx="272" cy="1134"/>
              <a:chOff x="0" y="0"/>
              <a:chExt cx="272" cy="1134"/>
            </a:xfrm>
          </p:grpSpPr>
          <p:sp>
            <p:nvSpPr>
              <p:cNvPr id="10246" name="Line 19"/>
              <p:cNvSpPr>
                <a:spLocks noChangeShapeType="1"/>
              </p:cNvSpPr>
              <p:nvPr/>
            </p:nvSpPr>
            <p:spPr bwMode="auto">
              <a:xfrm>
                <a:off x="0" y="318"/>
                <a:ext cx="2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0247" name="Group 7"/>
              <p:cNvGrpSpPr>
                <a:grpSpLocks/>
              </p:cNvGrpSpPr>
              <p:nvPr/>
            </p:nvGrpSpPr>
            <p:grpSpPr bwMode="auto">
              <a:xfrm>
                <a:off x="91" y="0"/>
                <a:ext cx="90" cy="1134"/>
                <a:chOff x="0" y="0"/>
                <a:chExt cx="90" cy="1134"/>
              </a:xfrm>
            </p:grpSpPr>
            <p:sp>
              <p:nvSpPr>
                <p:cNvPr id="10248" name="Rectangle 21"/>
                <p:cNvSpPr>
                  <a:spLocks noChangeArrowheads="1"/>
                </p:cNvSpPr>
                <p:nvPr/>
              </p:nvSpPr>
              <p:spPr bwMode="auto">
                <a:xfrm>
                  <a:off x="0" y="635"/>
                  <a:ext cx="90" cy="318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49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5" y="408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50" name="Line 23"/>
                <p:cNvSpPr>
                  <a:spLocks noChangeShapeType="1"/>
                </p:cNvSpPr>
                <p:nvPr/>
              </p:nvSpPr>
              <p:spPr bwMode="auto">
                <a:xfrm>
                  <a:off x="45" y="953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51" name="Line 24"/>
                <p:cNvSpPr>
                  <a:spLocks noChangeShapeType="1"/>
                </p:cNvSpPr>
                <p:nvPr/>
              </p:nvSpPr>
              <p:spPr bwMode="auto">
                <a:xfrm>
                  <a:off x="0" y="408"/>
                  <a:ext cx="9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252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45" y="0"/>
                  <a:ext cx="0" cy="3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0253" name="Text Box 26"/>
            <p:cNvSpPr txBox="1">
              <a:spLocks noChangeArrowheads="1"/>
            </p:cNvSpPr>
            <p:nvPr/>
          </p:nvSpPr>
          <p:spPr bwMode="auto">
            <a:xfrm>
              <a:off x="45" y="91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E</a:t>
              </a:r>
              <a:r>
                <a:rPr kumimoji="0" lang="en-US" altLang="zh-CN" sz="16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</p:grp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6875463" y="1700213"/>
            <a:ext cx="863600" cy="1800225"/>
            <a:chOff x="0" y="0"/>
            <a:chExt cx="544" cy="1134"/>
          </a:xfrm>
        </p:grpSpPr>
        <p:sp>
          <p:nvSpPr>
            <p:cNvPr id="10255" name="Line 28"/>
            <p:cNvSpPr>
              <a:spLocks noChangeShapeType="1"/>
            </p:cNvSpPr>
            <p:nvPr/>
          </p:nvSpPr>
          <p:spPr bwMode="auto">
            <a:xfrm>
              <a:off x="317" y="953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56" name="Line 29"/>
            <p:cNvSpPr>
              <a:spLocks noChangeShapeType="1"/>
            </p:cNvSpPr>
            <p:nvPr/>
          </p:nvSpPr>
          <p:spPr bwMode="auto">
            <a:xfrm flipV="1">
              <a:off x="317" y="0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257" name="Group 17"/>
            <p:cNvGrpSpPr>
              <a:grpSpLocks/>
            </p:cNvGrpSpPr>
            <p:nvPr/>
          </p:nvGrpSpPr>
          <p:grpSpPr bwMode="auto">
            <a:xfrm>
              <a:off x="0" y="91"/>
              <a:ext cx="544" cy="862"/>
              <a:chOff x="0" y="0"/>
              <a:chExt cx="544" cy="862"/>
            </a:xfrm>
          </p:grpSpPr>
          <p:sp>
            <p:nvSpPr>
              <p:cNvPr id="10258" name="Line 31"/>
              <p:cNvSpPr>
                <a:spLocks noChangeShapeType="1"/>
              </p:cNvSpPr>
              <p:nvPr/>
            </p:nvSpPr>
            <p:spPr bwMode="auto">
              <a:xfrm>
                <a:off x="182" y="227"/>
                <a:ext cx="2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59" name="Rectangle 32"/>
              <p:cNvSpPr>
                <a:spLocks noChangeArrowheads="1"/>
              </p:cNvSpPr>
              <p:nvPr/>
            </p:nvSpPr>
            <p:spPr bwMode="auto">
              <a:xfrm>
                <a:off x="272" y="544"/>
                <a:ext cx="90" cy="31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60" name="Line 33"/>
              <p:cNvSpPr>
                <a:spLocks noChangeShapeType="1"/>
              </p:cNvSpPr>
              <p:nvPr/>
            </p:nvSpPr>
            <p:spPr bwMode="auto">
              <a:xfrm flipV="1">
                <a:off x="317" y="317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61" name="Line 34"/>
              <p:cNvSpPr>
                <a:spLocks noChangeShapeType="1"/>
              </p:cNvSpPr>
              <p:nvPr/>
            </p:nvSpPr>
            <p:spPr bwMode="auto">
              <a:xfrm>
                <a:off x="272" y="317"/>
                <a:ext cx="9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62" name="Text Box 35"/>
              <p:cNvSpPr txBox="1">
                <a:spLocks noChangeArrowheads="1"/>
              </p:cNvSpPr>
              <p:nvPr/>
            </p:nvSpPr>
            <p:spPr bwMode="auto">
              <a:xfrm>
                <a:off x="45" y="0"/>
                <a:ext cx="49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E</a:t>
                </a:r>
                <a:r>
                  <a:rPr kumimoji="0" lang="en-US" altLang="zh-CN" sz="16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</a:p>
            </p:txBody>
          </p:sp>
          <p:sp>
            <p:nvSpPr>
              <p:cNvPr id="10263" name="Text Box 36"/>
              <p:cNvSpPr txBox="1">
                <a:spLocks noChangeArrowheads="1"/>
              </p:cNvSpPr>
              <p:nvPr/>
            </p:nvSpPr>
            <p:spPr bwMode="auto">
              <a:xfrm>
                <a:off x="0" y="544"/>
                <a:ext cx="40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R</a:t>
                </a:r>
                <a:r>
                  <a:rPr kumimoji="0" lang="en-US" altLang="zh-CN" sz="16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10264" name="Group 24"/>
          <p:cNvGrpSpPr>
            <a:grpSpLocks/>
          </p:cNvGrpSpPr>
          <p:nvPr/>
        </p:nvGrpSpPr>
        <p:grpSpPr bwMode="auto">
          <a:xfrm>
            <a:off x="8101013" y="1700213"/>
            <a:ext cx="647700" cy="1800225"/>
            <a:chOff x="0" y="0"/>
            <a:chExt cx="408" cy="1134"/>
          </a:xfrm>
        </p:grpSpPr>
        <p:sp>
          <p:nvSpPr>
            <p:cNvPr id="10265" name="Rectangle 38"/>
            <p:cNvSpPr>
              <a:spLocks noChangeArrowheads="1"/>
            </p:cNvSpPr>
            <p:nvPr/>
          </p:nvSpPr>
          <p:spPr bwMode="auto">
            <a:xfrm>
              <a:off x="271" y="408"/>
              <a:ext cx="90" cy="31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66" name="Line 39"/>
            <p:cNvSpPr>
              <a:spLocks noChangeShapeType="1"/>
            </p:cNvSpPr>
            <p:nvPr/>
          </p:nvSpPr>
          <p:spPr bwMode="auto">
            <a:xfrm flipV="1">
              <a:off x="317" y="0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67" name="Line 40"/>
            <p:cNvSpPr>
              <a:spLocks noChangeShapeType="1"/>
            </p:cNvSpPr>
            <p:nvPr/>
          </p:nvSpPr>
          <p:spPr bwMode="auto">
            <a:xfrm>
              <a:off x="317" y="726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68" name="Text Box 41"/>
            <p:cNvSpPr txBox="1">
              <a:spLocks noChangeArrowheads="1"/>
            </p:cNvSpPr>
            <p:nvPr/>
          </p:nvSpPr>
          <p:spPr bwMode="auto">
            <a:xfrm>
              <a:off x="0" y="454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6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</a:p>
          </p:txBody>
        </p:sp>
      </p:grpSp>
      <p:sp>
        <p:nvSpPr>
          <p:cNvPr id="10269" name="Line 14"/>
          <p:cNvSpPr>
            <a:spLocks noChangeShapeType="1"/>
          </p:cNvSpPr>
          <p:nvPr/>
        </p:nvSpPr>
        <p:spPr bwMode="auto">
          <a:xfrm>
            <a:off x="6156325" y="3500438"/>
            <a:ext cx="2447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0" name="Line 15"/>
          <p:cNvSpPr>
            <a:spLocks noChangeShapeType="1"/>
          </p:cNvSpPr>
          <p:nvPr/>
        </p:nvSpPr>
        <p:spPr bwMode="auto">
          <a:xfrm>
            <a:off x="6156325" y="1700213"/>
            <a:ext cx="2447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271" name="Group 31"/>
          <p:cNvGrpSpPr>
            <a:grpSpLocks/>
          </p:cNvGrpSpPr>
          <p:nvPr/>
        </p:nvGrpSpPr>
        <p:grpSpPr bwMode="auto">
          <a:xfrm>
            <a:off x="7235825" y="1268413"/>
            <a:ext cx="649288" cy="504825"/>
            <a:chOff x="0" y="0"/>
            <a:chExt cx="409" cy="318"/>
          </a:xfrm>
        </p:grpSpPr>
        <p:sp>
          <p:nvSpPr>
            <p:cNvPr id="10272" name="Oval 43"/>
            <p:cNvSpPr>
              <a:spLocks noChangeArrowheads="1"/>
            </p:cNvSpPr>
            <p:nvPr/>
          </p:nvSpPr>
          <p:spPr bwMode="auto">
            <a:xfrm>
              <a:off x="45" y="227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73" name="Text Box 44"/>
            <p:cNvSpPr txBox="1">
              <a:spLocks noChangeArrowheads="1"/>
            </p:cNvSpPr>
            <p:nvPr/>
          </p:nvSpPr>
          <p:spPr bwMode="auto">
            <a:xfrm>
              <a:off x="0" y="0"/>
              <a:ext cx="4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</p:grpSp>
      <p:grpSp>
        <p:nvGrpSpPr>
          <p:cNvPr id="10274" name="Group 34"/>
          <p:cNvGrpSpPr>
            <a:grpSpLocks/>
          </p:cNvGrpSpPr>
          <p:nvPr/>
        </p:nvGrpSpPr>
        <p:grpSpPr bwMode="auto">
          <a:xfrm>
            <a:off x="7235825" y="3429000"/>
            <a:ext cx="935038" cy="511175"/>
            <a:chOff x="0" y="0"/>
            <a:chExt cx="589" cy="322"/>
          </a:xfrm>
        </p:grpSpPr>
        <p:sp>
          <p:nvSpPr>
            <p:cNvPr id="10275" name="Oval 46"/>
            <p:cNvSpPr>
              <a:spLocks noChangeArrowheads="1"/>
            </p:cNvSpPr>
            <p:nvPr/>
          </p:nvSpPr>
          <p:spPr bwMode="auto">
            <a:xfrm>
              <a:off x="46" y="0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76" name="Text Box 47"/>
            <p:cNvSpPr txBox="1">
              <a:spLocks noChangeArrowheads="1"/>
            </p:cNvSpPr>
            <p:nvPr/>
          </p:nvSpPr>
          <p:spPr bwMode="auto">
            <a:xfrm>
              <a:off x="0" y="91"/>
              <a:ext cx="5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</p:grpSp>
      <p:grpSp>
        <p:nvGrpSpPr>
          <p:cNvPr id="10277" name="Group 37"/>
          <p:cNvGrpSpPr>
            <a:grpSpLocks/>
          </p:cNvGrpSpPr>
          <p:nvPr/>
        </p:nvGrpSpPr>
        <p:grpSpPr bwMode="auto">
          <a:xfrm>
            <a:off x="6245225" y="4508500"/>
            <a:ext cx="1728788" cy="1512888"/>
            <a:chOff x="0" y="0"/>
            <a:chExt cx="1089" cy="953"/>
          </a:xfrm>
        </p:grpSpPr>
        <p:sp>
          <p:nvSpPr>
            <p:cNvPr id="10278" name="Line 49"/>
            <p:cNvSpPr>
              <a:spLocks noChangeShapeType="1"/>
            </p:cNvSpPr>
            <p:nvPr/>
          </p:nvSpPr>
          <p:spPr bwMode="auto">
            <a:xfrm>
              <a:off x="363" y="0"/>
              <a:ext cx="182" cy="4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79" name="Line 50"/>
            <p:cNvSpPr>
              <a:spLocks noChangeShapeType="1"/>
            </p:cNvSpPr>
            <p:nvPr/>
          </p:nvSpPr>
          <p:spPr bwMode="auto">
            <a:xfrm flipV="1">
              <a:off x="0" y="49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80" name="Line 51"/>
            <p:cNvSpPr>
              <a:spLocks noChangeShapeType="1"/>
            </p:cNvSpPr>
            <p:nvPr/>
          </p:nvSpPr>
          <p:spPr bwMode="auto">
            <a:xfrm flipH="1">
              <a:off x="454" y="499"/>
              <a:ext cx="91" cy="4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81" name="Line 52"/>
            <p:cNvSpPr>
              <a:spLocks noChangeShapeType="1"/>
            </p:cNvSpPr>
            <p:nvPr/>
          </p:nvSpPr>
          <p:spPr bwMode="auto">
            <a:xfrm>
              <a:off x="545" y="499"/>
              <a:ext cx="499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82" name="Line 53"/>
            <p:cNvSpPr>
              <a:spLocks noChangeShapeType="1"/>
            </p:cNvSpPr>
            <p:nvPr/>
          </p:nvSpPr>
          <p:spPr bwMode="auto">
            <a:xfrm flipV="1">
              <a:off x="545" y="91"/>
              <a:ext cx="362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83" name="Line 54"/>
            <p:cNvSpPr>
              <a:spLocks noChangeShapeType="1"/>
            </p:cNvSpPr>
            <p:nvPr/>
          </p:nvSpPr>
          <p:spPr bwMode="auto">
            <a:xfrm>
              <a:off x="409" y="46"/>
              <a:ext cx="91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84" name="Line 55"/>
            <p:cNvSpPr>
              <a:spLocks noChangeShapeType="1"/>
            </p:cNvSpPr>
            <p:nvPr/>
          </p:nvSpPr>
          <p:spPr bwMode="auto">
            <a:xfrm flipH="1" flipV="1">
              <a:off x="726" y="545"/>
              <a:ext cx="181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85" name="Line 56"/>
            <p:cNvSpPr>
              <a:spLocks noChangeShapeType="1"/>
            </p:cNvSpPr>
            <p:nvPr/>
          </p:nvSpPr>
          <p:spPr bwMode="auto">
            <a:xfrm flipV="1">
              <a:off x="635" y="273"/>
              <a:ext cx="18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86" name="Line 57"/>
            <p:cNvSpPr>
              <a:spLocks noChangeShapeType="1"/>
            </p:cNvSpPr>
            <p:nvPr/>
          </p:nvSpPr>
          <p:spPr bwMode="auto">
            <a:xfrm flipH="1">
              <a:off x="499" y="635"/>
              <a:ext cx="46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87" name="Line 58"/>
            <p:cNvSpPr>
              <a:spLocks noChangeShapeType="1"/>
            </p:cNvSpPr>
            <p:nvPr/>
          </p:nvSpPr>
          <p:spPr bwMode="auto">
            <a:xfrm flipH="1">
              <a:off x="46" y="454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88" name="Text Box 59"/>
            <p:cNvSpPr txBox="1">
              <a:spLocks noChangeArrowheads="1"/>
            </p:cNvSpPr>
            <p:nvPr/>
          </p:nvSpPr>
          <p:spPr bwMode="auto">
            <a:xfrm>
              <a:off x="409" y="0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I</a:t>
              </a:r>
              <a:r>
                <a:rPr kumimoji="0" lang="en-US" altLang="zh-CN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1</a:t>
              </a:r>
            </a:p>
          </p:txBody>
        </p:sp>
        <p:sp>
          <p:nvSpPr>
            <p:cNvPr id="10289" name="Text Box 60"/>
            <p:cNvSpPr txBox="1">
              <a:spLocks noChangeArrowheads="1"/>
            </p:cNvSpPr>
            <p:nvPr/>
          </p:nvSpPr>
          <p:spPr bwMode="auto">
            <a:xfrm>
              <a:off x="726" y="227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I</a:t>
              </a:r>
              <a:r>
                <a:rPr kumimoji="0" lang="en-US" altLang="zh-CN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2</a:t>
              </a:r>
            </a:p>
          </p:txBody>
        </p:sp>
        <p:sp>
          <p:nvSpPr>
            <p:cNvPr id="10290" name="Text Box 61"/>
            <p:cNvSpPr txBox="1">
              <a:spLocks noChangeArrowheads="1"/>
            </p:cNvSpPr>
            <p:nvPr/>
          </p:nvSpPr>
          <p:spPr bwMode="auto">
            <a:xfrm>
              <a:off x="817" y="409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I</a:t>
              </a:r>
              <a:r>
                <a:rPr kumimoji="0" lang="en-US" altLang="zh-CN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3</a:t>
              </a:r>
            </a:p>
          </p:txBody>
        </p:sp>
        <p:sp>
          <p:nvSpPr>
            <p:cNvPr id="10291" name="Text Box 62"/>
            <p:cNvSpPr txBox="1">
              <a:spLocks noChangeArrowheads="1"/>
            </p:cNvSpPr>
            <p:nvPr/>
          </p:nvSpPr>
          <p:spPr bwMode="auto">
            <a:xfrm>
              <a:off x="499" y="681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I</a:t>
              </a:r>
              <a:r>
                <a:rPr kumimoji="0" lang="en-US" altLang="zh-CN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4</a:t>
              </a:r>
            </a:p>
          </p:txBody>
        </p:sp>
        <p:sp>
          <p:nvSpPr>
            <p:cNvPr id="10292" name="Text Box 63"/>
            <p:cNvSpPr txBox="1">
              <a:spLocks noChangeArrowheads="1"/>
            </p:cNvSpPr>
            <p:nvPr/>
          </p:nvSpPr>
          <p:spPr bwMode="auto">
            <a:xfrm>
              <a:off x="46" y="227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I</a:t>
              </a:r>
              <a:r>
                <a:rPr kumimoji="0" lang="en-US" altLang="zh-CN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5</a:t>
              </a:r>
            </a:p>
          </p:txBody>
        </p:sp>
      </p:grpSp>
      <p:grpSp>
        <p:nvGrpSpPr>
          <p:cNvPr id="10293" name="Group 53"/>
          <p:cNvGrpSpPr>
            <a:grpSpLocks/>
          </p:cNvGrpSpPr>
          <p:nvPr/>
        </p:nvGrpSpPr>
        <p:grpSpPr bwMode="auto">
          <a:xfrm>
            <a:off x="6786563" y="5157788"/>
            <a:ext cx="379412" cy="457200"/>
            <a:chOff x="0" y="0"/>
            <a:chExt cx="319" cy="288"/>
          </a:xfrm>
        </p:grpSpPr>
        <p:sp>
          <p:nvSpPr>
            <p:cNvPr id="10294" name="Oval 65"/>
            <p:cNvSpPr>
              <a:spLocks noChangeArrowheads="1"/>
            </p:cNvSpPr>
            <p:nvPr/>
          </p:nvSpPr>
          <p:spPr bwMode="auto">
            <a:xfrm>
              <a:off x="227" y="45"/>
              <a:ext cx="92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95" name="Text Box 66"/>
            <p:cNvSpPr txBox="1">
              <a:spLocks noChangeArrowheads="1"/>
            </p:cNvSpPr>
            <p:nvPr/>
          </p:nvSpPr>
          <p:spPr bwMode="auto">
            <a:xfrm>
              <a:off x="0" y="0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a</a:t>
              </a:r>
            </a:p>
          </p:txBody>
        </p:sp>
      </p:grpSp>
      <p:sp>
        <p:nvSpPr>
          <p:cNvPr id="10296" name="Text Box 9"/>
          <p:cNvSpPr txBox="1">
            <a:spLocks noChangeArrowheads="1"/>
          </p:cNvSpPr>
          <p:nvPr/>
        </p:nvSpPr>
        <p:spPr bwMode="auto">
          <a:xfrm>
            <a:off x="900113" y="2420938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上图中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和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为节点。</a:t>
            </a:r>
          </a:p>
        </p:txBody>
      </p:sp>
      <p:sp>
        <p:nvSpPr>
          <p:cNvPr id="10297" name="Text Box 10"/>
          <p:cNvSpPr txBox="1">
            <a:spLocks noChangeArrowheads="1"/>
          </p:cNvSpPr>
          <p:nvPr/>
        </p:nvSpPr>
        <p:spPr bwMode="auto">
          <a:xfrm>
            <a:off x="901700" y="5084763"/>
            <a:ext cx="2547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下图中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为节点。</a:t>
            </a:r>
          </a:p>
        </p:txBody>
      </p:sp>
      <p:sp>
        <p:nvSpPr>
          <p:cNvPr id="10299" name="Text Box 59"/>
          <p:cNvSpPr txBox="1">
            <a:spLocks noChangeArrowheads="1"/>
          </p:cNvSpPr>
          <p:nvPr/>
        </p:nvSpPr>
        <p:spPr bwMode="auto">
          <a:xfrm>
            <a:off x="738188" y="115888"/>
            <a:ext cx="39941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川庆培训中心、四川石油学校</a:t>
            </a:r>
          </a:p>
        </p:txBody>
      </p:sp>
      <p:sp>
        <p:nvSpPr>
          <p:cNvPr id="10300" name="Text Box 60"/>
          <p:cNvSpPr txBox="1">
            <a:spLocks noChangeArrowheads="1"/>
          </p:cNvSpPr>
          <p:nvPr/>
        </p:nvSpPr>
        <p:spPr bwMode="auto">
          <a:xfrm>
            <a:off x="738188" y="398463"/>
            <a:ext cx="3994150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589" tIns="28794" rIns="57589" bIns="2879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73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762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863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152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609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066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24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81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CCDC Training Center</a:t>
            </a:r>
            <a:r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、</a:t>
            </a:r>
            <a:r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+mn-cs"/>
              </a:rPr>
              <a:t>Sichuan Petroleum School </a:t>
            </a:r>
          </a:p>
        </p:txBody>
      </p:sp>
    </p:spTree>
    <p:extLst>
      <p:ext uri="{BB962C8B-B14F-4D97-AF65-F5344CB8AC3E}">
        <p14:creationId xmlns:p14="http://schemas.microsoft.com/office/powerpoint/2010/main" val="36772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6" grpId="0"/>
      <p:bldP spid="1029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FFPOINTPLAYERTAG" val="{577f8ca8-7131-11d4-8460-525400eb897b}"/>
</p:tagLst>
</file>

<file path=ppt/theme/theme1.xml><?xml version="1.0" encoding="utf-8"?>
<a:theme xmlns:a="http://schemas.openxmlformats.org/drawingml/2006/main" name="Office 主题​​">
  <a:themeElements>
    <a:clrScheme name="自定义 14">
      <a:dk1>
        <a:sysClr val="windowText" lastClr="000000"/>
      </a:dk1>
      <a:lt1>
        <a:sysClr val="window" lastClr="FFFFFF"/>
      </a:lt1>
      <a:dk2>
        <a:srgbClr val="014C83"/>
      </a:dk2>
      <a:lt2>
        <a:srgbClr val="EEECE1"/>
      </a:lt2>
      <a:accent1>
        <a:srgbClr val="014C8D"/>
      </a:accent1>
      <a:accent2>
        <a:srgbClr val="012E57"/>
      </a:accent2>
      <a:accent3>
        <a:srgbClr val="24673E"/>
      </a:accent3>
      <a:accent4>
        <a:srgbClr val="3371A4"/>
      </a:accent4>
      <a:accent5>
        <a:srgbClr val="4BACC6"/>
      </a:accent5>
      <a:accent6>
        <a:srgbClr val="7FA6C7"/>
      </a:accent6>
      <a:hlink>
        <a:srgbClr val="0000FF"/>
      </a:hlink>
      <a:folHlink>
        <a:srgbClr val="CDDBE8"/>
      </a:folHlink>
    </a:clrScheme>
    <a:fontScheme name="微软雅黑">
      <a:majorFont>
        <a:latin typeface="Franklin Gothic Medium"/>
        <a:ea typeface="微软雅黑"/>
        <a:cs typeface=""/>
      </a:majorFont>
      <a:minorFont>
        <a:latin typeface="Franklin Gothic Medium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5574</TotalTime>
  <Words>3047</Words>
  <Application>Microsoft Office PowerPoint</Application>
  <PresentationFormat>全屏显示(4:3)</PresentationFormat>
  <Paragraphs>506</Paragraphs>
  <Slides>51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51</vt:i4>
      </vt:variant>
    </vt:vector>
  </HeadingPairs>
  <TitlesOfParts>
    <vt:vector size="74" baseType="lpstr">
      <vt:lpstr>Arial Unicode MS</vt:lpstr>
      <vt:lpstr>Monotype Sorts</vt:lpstr>
      <vt:lpstr>黑体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Franklin Gothic Medium</vt:lpstr>
      <vt:lpstr>Symbol</vt:lpstr>
      <vt:lpstr>Tahoma</vt:lpstr>
      <vt:lpstr>Times New Roman</vt:lpstr>
      <vt:lpstr>Wingdings</vt:lpstr>
      <vt:lpstr>Office 主题​​</vt:lpstr>
      <vt:lpstr>默认设计模板</vt:lpstr>
      <vt:lpstr>剪辑</vt:lpstr>
      <vt:lpstr>Visio</vt:lpstr>
      <vt:lpstr>公式</vt:lpstr>
      <vt:lpstr>Equation</vt:lpstr>
      <vt:lpstr>Image</vt:lpstr>
      <vt:lpstr>PowerPoint 演示文稿</vt:lpstr>
      <vt:lpstr>交流提纲</vt:lpstr>
      <vt:lpstr>教材和参考资料</vt:lpstr>
      <vt:lpstr>PowerPoint 演示文稿</vt:lpstr>
      <vt:lpstr>PowerPoint 演示文稿</vt:lpstr>
      <vt:lpstr>PowerPoint 演示文稿</vt:lpstr>
      <vt:lpstr> 新课内容</vt:lpstr>
      <vt:lpstr>PowerPoint 演示文稿</vt:lpstr>
      <vt:lpstr>PowerPoint 演示文稿</vt:lpstr>
      <vt:lpstr>PowerPoint 演示文稿</vt:lpstr>
      <vt:lpstr>PowerPoint 演示文稿</vt:lpstr>
      <vt:lpstr>二、基尔霍夫定律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课程性质</vt:lpstr>
      <vt:lpstr>第一章 绪论</vt:lpstr>
      <vt:lpstr>1.1 信号</vt:lpstr>
      <vt:lpstr>1.1 信号</vt:lpstr>
      <vt:lpstr>1.1 信号的频谱</vt:lpstr>
      <vt:lpstr>1.1 信号的频谱</vt:lpstr>
      <vt:lpstr>模拟电子系统</vt:lpstr>
      <vt:lpstr>模拟信号采样保持放大转换组合图</vt:lpstr>
      <vt:lpstr>2 放大电路模型</vt:lpstr>
      <vt:lpstr>2 放大电路模型</vt:lpstr>
      <vt:lpstr>2 放大电路模型</vt:lpstr>
      <vt:lpstr>2 放大电路模型</vt:lpstr>
      <vt:lpstr>2 放大电路模型</vt:lpstr>
      <vt:lpstr>3 放大电路的主要性能指标</vt:lpstr>
      <vt:lpstr>3 放大电路的主要性能指标</vt:lpstr>
      <vt:lpstr>3 放大电路的主要性能指标</vt:lpstr>
      <vt:lpstr>3 放大电路的主要性能指标</vt:lpstr>
      <vt:lpstr>3 放大电路的主要性能指标</vt:lpstr>
      <vt:lpstr>3 放大电路的主要性能指标</vt:lpstr>
      <vt:lpstr>3 放大电路的主要性能指标</vt:lpstr>
      <vt:lpstr>3 放大电路的主要性能指标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wangjing</dc:creator>
  <cp:lastModifiedBy>Fan yp</cp:lastModifiedBy>
  <cp:revision>594</cp:revision>
  <dcterms:created xsi:type="dcterms:W3CDTF">2011-06-03T14:53:06Z</dcterms:created>
  <dcterms:modified xsi:type="dcterms:W3CDTF">2021-09-23T00:56:03Z</dcterms:modified>
</cp:coreProperties>
</file>